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58" r:id="rId2"/>
    <p:sldId id="518" r:id="rId3"/>
    <p:sldId id="555" r:id="rId4"/>
    <p:sldId id="557" r:id="rId5"/>
    <p:sldId id="516" r:id="rId6"/>
    <p:sldId id="556" r:id="rId7"/>
    <p:sldId id="563" r:id="rId8"/>
    <p:sldId id="564" r:id="rId9"/>
    <p:sldId id="558" r:id="rId10"/>
    <p:sldId id="569" r:id="rId11"/>
    <p:sldId id="562" r:id="rId12"/>
    <p:sldId id="559" r:id="rId13"/>
    <p:sldId id="565" r:id="rId14"/>
    <p:sldId id="551" r:id="rId15"/>
    <p:sldId id="554" r:id="rId16"/>
    <p:sldId id="520" r:id="rId17"/>
    <p:sldId id="515" r:id="rId18"/>
    <p:sldId id="552" r:id="rId19"/>
    <p:sldId id="568" r:id="rId20"/>
    <p:sldId id="567" r:id="rId21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5" autoAdjust="0"/>
    <p:restoredTop sz="95663" autoAdjust="0"/>
  </p:normalViewPr>
  <p:slideViewPr>
    <p:cSldViewPr snapToGrid="0">
      <p:cViewPr varScale="1">
        <p:scale>
          <a:sx n="93" d="100"/>
          <a:sy n="93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10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90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Sowohl die Eingaben x als auch die Ausgaben y sind in gelabelten Trainingsdaten Daten.</a:t>
            </a:r>
          </a:p>
          <a:p>
            <a:r>
              <a:rPr lang="de-DE" dirty="0"/>
              <a:t>unsere Knoten der verborgenen Schicht sind nur praktische mathematische Werkzeuge, die nichts mit der Realität zu tun haben.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if we multiply all the weights and biases by a (positive) constant, the results are unaffected.</a:t>
            </a:r>
            <a:r>
              <a:rPr lang="en-US" dirty="0"/>
              <a:t> </a:t>
            </a:r>
            <a:r>
              <a:rPr lang="de-DE" b="1" dirty="0"/>
              <a:t>Wenn wir alle Gewichte und Bias mit einer (positiven) Konstante multiplizieren, bleiben die Ergebnisse unverändert.</a:t>
            </a:r>
            <a:r>
              <a:rPr lang="en-US" b="1" dirty="0"/>
              <a:t/>
            </a:r>
            <a:br>
              <a:rPr lang="en-US" b="1" dirty="0"/>
            </a:br>
            <a:r>
              <a:rPr lang="de-DE" b="1" dirty="0"/>
              <a:t>Obwohl eine solche Flexibilität vorteilhaft erscheinen kann, deutet sie </a:t>
            </a:r>
            <a:r>
              <a:rPr lang="de-DE" b="1" dirty="0" smtClean="0"/>
              <a:t>auch </a:t>
            </a:r>
            <a:r>
              <a:rPr lang="de-DE" b="1" dirty="0"/>
              <a:t>darauf hin, dass neuronale Netze anfällig für eine Überanpassung (</a:t>
            </a:r>
            <a:r>
              <a:rPr lang="de-DE" b="1" dirty="0" err="1"/>
              <a:t>overfitting</a:t>
            </a:r>
            <a:r>
              <a:rPr lang="de-DE" b="1" dirty="0"/>
              <a:t>) sind</a:t>
            </a:r>
            <a:r>
              <a:rPr lang="de-DE" b="1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rgbClr val="002060"/>
                </a:solidFill>
              </a:rPr>
              <a:t>Der Aktivierungsprozess muss die beiden Werte "1" und "0" unverändert lassen, so dass wir </a:t>
            </a:r>
            <a:r>
              <a:rPr lang="de-DE" sz="1200" i="1" dirty="0" err="1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de-DE" sz="1200" i="1" baseline="-25000" dirty="0" err="1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e-DE" sz="1200" i="1" baseline="-25000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sz="1200" dirty="0" smtClean="0">
                <a:solidFill>
                  <a:srgbClr val="002060"/>
                </a:solidFill>
              </a:rPr>
              <a:t>= 0.5 wählen können.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0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Wenn man sagt, dass jemand anderes schwächer ist, wird man selbst nicht stärker.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060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921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51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99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24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47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55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Grundlegende Logikgatter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17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22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84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8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86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1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Mitte des letzten Jahrhunderts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53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Mitte des letzten Jahrhunderts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8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03/06/2024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03/06/2024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03/06/2024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03/06/2024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03/06/2024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03/06/2024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03/06/2024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7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Logikgatte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263985" y="1931935"/>
            <a:ext cx="9664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2060"/>
                </a:solidFill>
              </a:rPr>
              <a:t>Perzeptron </a:t>
            </a:r>
          </a:p>
          <a:p>
            <a:pPr algn="ctr"/>
            <a:r>
              <a:rPr lang="de-DE" sz="80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06.03.2024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Logikgatter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F4C6446-2C22-40A4-9B13-52D5B8AA5D93}"/>
              </a:ext>
            </a:extLst>
          </p:cNvPr>
          <p:cNvGrpSpPr/>
          <p:nvPr/>
        </p:nvGrpSpPr>
        <p:grpSpPr>
          <a:xfrm>
            <a:off x="560669" y="1488419"/>
            <a:ext cx="11070662" cy="3881161"/>
            <a:chOff x="435807" y="1703821"/>
            <a:chExt cx="11070662" cy="388116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C99F044-D6FA-43FC-8289-DC1F354A09AD}"/>
                </a:ext>
              </a:extLst>
            </p:cNvPr>
            <p:cNvGrpSpPr/>
            <p:nvPr/>
          </p:nvGrpSpPr>
          <p:grpSpPr>
            <a:xfrm>
              <a:off x="435807" y="1703821"/>
              <a:ext cx="11070662" cy="3881161"/>
              <a:chOff x="435807" y="1703821"/>
              <a:chExt cx="11070662" cy="3881161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78A600B8-8325-488D-AC2A-D41846090065}"/>
                  </a:ext>
                </a:extLst>
              </p:cNvPr>
              <p:cNvGrpSpPr/>
              <p:nvPr/>
            </p:nvGrpSpPr>
            <p:grpSpPr>
              <a:xfrm>
                <a:off x="435807" y="1703821"/>
                <a:ext cx="11070662" cy="3881161"/>
                <a:chOff x="435807" y="1703821"/>
                <a:chExt cx="11070662" cy="3881161"/>
              </a:xfrm>
            </p:grpSpPr>
            <p:grpSp>
              <p:nvGrpSpPr>
                <p:cNvPr id="6" name="Gruppieren 5">
                  <a:extLst>
                    <a:ext uri="{FF2B5EF4-FFF2-40B4-BE49-F238E27FC236}">
                      <a16:creationId xmlns:a16="http://schemas.microsoft.com/office/drawing/2014/main" id="{FCBE27AC-CB51-4C5E-B4FA-270B7BD5F243}"/>
                    </a:ext>
                  </a:extLst>
                </p:cNvPr>
                <p:cNvGrpSpPr/>
                <p:nvPr/>
              </p:nvGrpSpPr>
              <p:grpSpPr>
                <a:xfrm>
                  <a:off x="435807" y="1703821"/>
                  <a:ext cx="11070662" cy="3881161"/>
                  <a:chOff x="435807" y="1703821"/>
                  <a:chExt cx="11070662" cy="3881161"/>
                </a:xfrm>
              </p:grpSpPr>
              <p:pic>
                <p:nvPicPr>
                  <p:cNvPr id="9" name="Grafik 8">
                    <a:extLst>
                      <a:ext uri="{FF2B5EF4-FFF2-40B4-BE49-F238E27FC236}">
                        <a16:creationId xmlns:a16="http://schemas.microsoft.com/office/drawing/2014/main" id="{73E7046B-8950-43E4-8A25-9D6A453848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5807" y="1703821"/>
                    <a:ext cx="11070662" cy="3881161"/>
                  </a:xfrm>
                  <a:prstGeom prst="rect">
                    <a:avLst/>
                  </a:prstGeom>
                </p:spPr>
              </p:pic>
              <p:sp>
                <p:nvSpPr>
                  <p:cNvPr id="5" name="Ellipse 4">
                    <a:extLst>
                      <a:ext uri="{FF2B5EF4-FFF2-40B4-BE49-F238E27FC236}">
                        <a16:creationId xmlns:a16="http://schemas.microsoft.com/office/drawing/2014/main" id="{8F44E90B-E4FD-4AA1-AFB5-31F3D6EE2EF3}"/>
                      </a:ext>
                    </a:extLst>
                  </p:cNvPr>
                  <p:cNvSpPr/>
                  <p:nvPr/>
                </p:nvSpPr>
                <p:spPr>
                  <a:xfrm>
                    <a:off x="10541555" y="2366639"/>
                    <a:ext cx="216000" cy="21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/>
                      <a:t>0</a:t>
                    </a:r>
                  </a:p>
                </p:txBody>
              </p:sp>
              <p:sp>
                <p:nvSpPr>
                  <p:cNvPr id="10" name="Ellipse 9">
                    <a:extLst>
                      <a:ext uri="{FF2B5EF4-FFF2-40B4-BE49-F238E27FC236}">
                        <a16:creationId xmlns:a16="http://schemas.microsoft.com/office/drawing/2014/main" id="{ED5BC8ED-C8C1-4CEB-86B1-37BB4B73074E}"/>
                      </a:ext>
                    </a:extLst>
                  </p:cNvPr>
                  <p:cNvSpPr/>
                  <p:nvPr/>
                </p:nvSpPr>
                <p:spPr>
                  <a:xfrm>
                    <a:off x="9119155" y="3795389"/>
                    <a:ext cx="216000" cy="21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/>
                      <a:t>0</a:t>
                    </a:r>
                  </a:p>
                </p:txBody>
              </p:sp>
            </p:grpSp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F47FC758-2E49-4673-9E3A-62A0CECBCF46}"/>
                    </a:ext>
                  </a:extLst>
                </p:cNvPr>
                <p:cNvSpPr/>
                <p:nvPr/>
              </p:nvSpPr>
              <p:spPr>
                <a:xfrm>
                  <a:off x="6375955" y="3757289"/>
                  <a:ext cx="216000" cy="2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0</a:t>
                  </a:r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DB0464BE-B174-4F94-B4FD-9B663623319A}"/>
                  </a:ext>
                </a:extLst>
              </p:cNvPr>
              <p:cNvSpPr/>
              <p:nvPr/>
            </p:nvSpPr>
            <p:spPr>
              <a:xfrm>
                <a:off x="5067855" y="2347589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0</a:t>
                </a:r>
              </a:p>
            </p:txBody>
          </p:sp>
        </p:grp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EA17FEC-4A44-439E-9A96-5EF93159FA29}"/>
                </a:ext>
              </a:extLst>
            </p:cNvPr>
            <p:cNvSpPr/>
            <p:nvPr/>
          </p:nvSpPr>
          <p:spPr>
            <a:xfrm>
              <a:off x="2295319" y="378340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783106B-B702-4063-BBBC-6731E732F3E4}"/>
                </a:ext>
              </a:extLst>
            </p:cNvPr>
            <p:cNvSpPr/>
            <p:nvPr/>
          </p:nvSpPr>
          <p:spPr>
            <a:xfrm>
              <a:off x="885052" y="3786820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69C9A05-A95B-43F6-915F-17AE1AF5AE99}"/>
                </a:ext>
              </a:extLst>
            </p:cNvPr>
            <p:cNvSpPr/>
            <p:nvPr/>
          </p:nvSpPr>
          <p:spPr>
            <a:xfrm>
              <a:off x="889601" y="2352249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DFE3F5-0A48-4999-B7FB-C1C30B7CD960}"/>
              </a:ext>
            </a:extLst>
          </p:cNvPr>
          <p:cNvSpPr txBox="1"/>
          <p:nvPr/>
        </p:nvSpPr>
        <p:spPr>
          <a:xfrm>
            <a:off x="3102221" y="2448127"/>
            <a:ext cx="598755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smtClean="0">
                <a:solidFill>
                  <a:srgbClr val="002060"/>
                </a:solidFill>
              </a:rPr>
              <a:t>Es </a:t>
            </a:r>
            <a:r>
              <a:rPr lang="de-DE" b="1" i="1" dirty="0">
                <a:solidFill>
                  <a:srgbClr val="002060"/>
                </a:solidFill>
              </a:rPr>
              <a:t>widerspricht den bisherigen Ergebnissen.</a:t>
            </a:r>
          </a:p>
          <a:p>
            <a:pPr algn="ctr"/>
            <a:endParaRPr lang="de-DE" b="1" dirty="0">
              <a:solidFill>
                <a:srgbClr val="002060"/>
              </a:solidFill>
            </a:endParaRPr>
          </a:p>
          <a:p>
            <a:pPr algn="ctr"/>
            <a:r>
              <a:rPr lang="de-DE" sz="2800" b="1" dirty="0">
                <a:solidFill>
                  <a:srgbClr val="002060"/>
                </a:solidFill>
              </a:rPr>
              <a:t>Gibt es Lösungen?</a:t>
            </a:r>
          </a:p>
          <a:p>
            <a:pPr algn="ctr"/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81C95E-406E-4B04-B53C-2CEB893870EB}"/>
              </a:ext>
            </a:extLst>
          </p:cNvPr>
          <p:cNvSpPr txBox="1"/>
          <p:nvPr/>
        </p:nvSpPr>
        <p:spPr>
          <a:xfrm>
            <a:off x="766355" y="1203087"/>
            <a:ext cx="10855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</a:rPr>
              <a:t>Eine Lösung besteht darin, ein </a:t>
            </a:r>
            <a:r>
              <a:rPr lang="de-DE" sz="2000" b="1" u="sng" dirty="0">
                <a:solidFill>
                  <a:srgbClr val="002060"/>
                </a:solidFill>
              </a:rPr>
              <a:t>komplexeres Netz </a:t>
            </a:r>
            <a:r>
              <a:rPr lang="de-DE" sz="2000" b="1" dirty="0">
                <a:solidFill>
                  <a:srgbClr val="002060"/>
                </a:solidFill>
              </a:rPr>
              <a:t>zu erstellen, indem man eine </a:t>
            </a:r>
            <a:r>
              <a:rPr lang="de-DE" sz="2000" b="1" i="1" u="sng" dirty="0">
                <a:solidFill>
                  <a:srgbClr val="002060"/>
                </a:solidFill>
              </a:rPr>
              <a:t>versteckte Schicht </a:t>
            </a:r>
            <a:r>
              <a:rPr lang="de-DE" sz="2000" b="1" dirty="0">
                <a:solidFill>
                  <a:srgbClr val="002060"/>
                </a:solidFill>
              </a:rPr>
              <a:t>zwischen der Eingabe- und der Ausgabeschicht.</a:t>
            </a:r>
            <a:endParaRPr lang="en-GB" sz="2000" dirty="0">
              <a:solidFill>
                <a:srgbClr val="002060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DABFEF-6DE1-4BF0-B93A-39E9D1EF3532}"/>
              </a:ext>
            </a:extLst>
          </p:cNvPr>
          <p:cNvGrpSpPr/>
          <p:nvPr/>
        </p:nvGrpSpPr>
        <p:grpSpPr>
          <a:xfrm>
            <a:off x="1239575" y="2737125"/>
            <a:ext cx="540000" cy="540000"/>
            <a:chOff x="1699404" y="1768414"/>
            <a:chExt cx="540000" cy="5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0E34357-E901-44CD-B1E5-9F4A45289E32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28B3821-5239-41DF-894D-8A17CD1485C9}"/>
                    </a:ext>
                  </a:extLst>
                </p:cNvPr>
                <p:cNvSpPr txBox="1"/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28B3821-5239-41DF-894D-8A17CD148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BBE4311-C310-4BAB-A69B-3F7700AA1BE2}"/>
              </a:ext>
            </a:extLst>
          </p:cNvPr>
          <p:cNvGrpSpPr/>
          <p:nvPr/>
        </p:nvGrpSpPr>
        <p:grpSpPr>
          <a:xfrm>
            <a:off x="1220411" y="4508013"/>
            <a:ext cx="540000" cy="540000"/>
            <a:chOff x="1680240" y="3539302"/>
            <a:chExt cx="540000" cy="5400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908393B8-2920-494D-88DB-B4C63BD564F7}"/>
                </a:ext>
              </a:extLst>
            </p:cNvPr>
            <p:cNvSpPr/>
            <p:nvPr/>
          </p:nvSpPr>
          <p:spPr>
            <a:xfrm>
              <a:off x="1680240" y="3539302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1DD014F-6FEE-4478-86AB-7604D92DBA00}"/>
                    </a:ext>
                  </a:extLst>
                </p:cNvPr>
                <p:cNvSpPr txBox="1"/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1DD014F-6FEE-4478-86AB-7604D92DB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1E3DB32-C2B0-4B4C-AAD7-794B3487A646}"/>
              </a:ext>
            </a:extLst>
          </p:cNvPr>
          <p:cNvGrpSpPr/>
          <p:nvPr/>
        </p:nvGrpSpPr>
        <p:grpSpPr>
          <a:xfrm>
            <a:off x="3297095" y="2225078"/>
            <a:ext cx="1548822" cy="1440000"/>
            <a:chOff x="1679792" y="1768414"/>
            <a:chExt cx="580808" cy="54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DAF793F-3362-4F75-8E2A-2FE6005FB036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9B29D05-C722-4301-AE27-BB1993D7D4F1}"/>
                    </a:ext>
                  </a:extLst>
                </p:cNvPr>
                <p:cNvSpPr txBox="1"/>
                <p:nvPr/>
              </p:nvSpPr>
              <p:spPr>
                <a:xfrm>
                  <a:off x="1679792" y="1914708"/>
                  <a:ext cx="580808" cy="2171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𝒳</m:t>
                        </m:r>
                        <m:r>
                          <a:rPr lang="de-DE" sz="16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de-DE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𝒙</m:t>
                        </m:r>
                        <m:r>
                          <a:rPr lang="de-DE" sz="1600" b="0" i="1" baseline="30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r>
                          <a:rPr lang="en-GB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∙</m:t>
                        </m:r>
                        <m:r>
                          <a:rPr lang="en-GB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𝒘</m:t>
                        </m:r>
                        <m:r>
                          <a:rPr lang="de-DE" sz="1600" b="1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𝒉</m:t>
                        </m:r>
                        <m:r>
                          <a:rPr lang="de-DE" sz="1600" b="1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oMath>
                    </m:oMathPara>
                  </a14:m>
                  <a:endParaRPr lang="de-DE" sz="1600" b="1" baseline="-25000" dirty="0">
                    <a:solidFill>
                      <a:srgbClr val="002060"/>
                    </a:solidFill>
                    <a:ea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sz="16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 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GB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de-DE" sz="1600" i="1" baseline="-250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 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&gt;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</a:t>
                  </a:r>
                  <a:r>
                    <a:rPr lang="de-DE" sz="1600" i="1" baseline="-250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h1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9B29D05-C722-4301-AE27-BB1993D7D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792" y="1914708"/>
                  <a:ext cx="580808" cy="217175"/>
                </a:xfrm>
                <a:prstGeom prst="rect">
                  <a:avLst/>
                </a:prstGeom>
                <a:blipFill>
                  <a:blip r:embed="rId7"/>
                  <a:stretch>
                    <a:fillRect r="-1575" b="-1263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4BD7DEB-774B-448B-A2D3-C866D641B850}"/>
                  </a:ext>
                </a:extLst>
              </p:cNvPr>
              <p:cNvSpPr txBox="1"/>
              <p:nvPr/>
            </p:nvSpPr>
            <p:spPr>
              <a:xfrm>
                <a:off x="1984526" y="2552007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4BD7DEB-774B-448B-A2D3-C866D641B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26" y="2552007"/>
                <a:ext cx="11041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10CA80F-F0B0-4BD5-AD55-3A531327AB4C}"/>
              </a:ext>
            </a:extLst>
          </p:cNvPr>
          <p:cNvCxnSpPr>
            <a:cxnSpLocks/>
            <a:stCxn id="13" idx="5"/>
            <a:endCxn id="34" idx="1"/>
          </p:cNvCxnSpPr>
          <p:nvPr/>
        </p:nvCxnSpPr>
        <p:spPr>
          <a:xfrm>
            <a:off x="1700494" y="3198044"/>
            <a:ext cx="1864774" cy="127861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C304009-AAAC-44D3-881C-D59671D8E89E}"/>
              </a:ext>
            </a:extLst>
          </p:cNvPr>
          <p:cNvCxnSpPr>
            <a:cxnSpLocks/>
            <a:stCxn id="16" idx="7"/>
            <a:endCxn id="19" idx="3"/>
          </p:cNvCxnSpPr>
          <p:nvPr/>
        </p:nvCxnSpPr>
        <p:spPr>
          <a:xfrm flipV="1">
            <a:off x="1681330" y="3454195"/>
            <a:ext cx="1878947" cy="113289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9DD14D2-C086-4FF5-8CDB-27536573B54A}"/>
              </a:ext>
            </a:extLst>
          </p:cNvPr>
          <p:cNvCxnSpPr>
            <a:cxnSpLocks/>
          </p:cNvCxnSpPr>
          <p:nvPr/>
        </p:nvCxnSpPr>
        <p:spPr>
          <a:xfrm flipV="1">
            <a:off x="7692232" y="3979183"/>
            <a:ext cx="1804978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0764922-F6A9-45A4-A324-F12F45F32FE6}"/>
                  </a:ext>
                </a:extLst>
              </p:cNvPr>
              <p:cNvSpPr txBox="1"/>
              <p:nvPr/>
            </p:nvSpPr>
            <p:spPr>
              <a:xfrm>
                <a:off x="7891686" y="3648747"/>
                <a:ext cx="1239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GB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e-DE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0764922-F6A9-45A4-A324-F12F45F32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86" y="3648747"/>
                <a:ext cx="1239474" cy="369332"/>
              </a:xfrm>
              <a:prstGeom prst="rect">
                <a:avLst/>
              </a:prstGeom>
              <a:blipFill>
                <a:blip r:embed="rId9"/>
                <a:stretch>
                  <a:fillRect r="-6404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hteck 27">
            <a:extLst>
              <a:ext uri="{FF2B5EF4-FFF2-40B4-BE49-F238E27FC236}">
                <a16:creationId xmlns:a16="http://schemas.microsoft.com/office/drawing/2014/main" id="{31D0E683-7CDC-4A0A-862F-3EC514EBD6A4}"/>
              </a:ext>
            </a:extLst>
          </p:cNvPr>
          <p:cNvSpPr/>
          <p:nvPr/>
        </p:nvSpPr>
        <p:spPr>
          <a:xfrm>
            <a:off x="973030" y="2523011"/>
            <a:ext cx="1104138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6292DD5-1F8E-4F7A-9739-9DB1D63A7478}"/>
              </a:ext>
            </a:extLst>
          </p:cNvPr>
          <p:cNvSpPr txBox="1"/>
          <p:nvPr/>
        </p:nvSpPr>
        <p:spPr>
          <a:xfrm>
            <a:off x="9636348" y="3804122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(</a:t>
            </a:r>
            <a:r>
              <a:rPr lang="de-DE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014BA61-6139-4304-9E7E-872F21205B1A}"/>
              </a:ext>
            </a:extLst>
          </p:cNvPr>
          <p:cNvSpPr txBox="1"/>
          <p:nvPr/>
        </p:nvSpPr>
        <p:spPr>
          <a:xfrm>
            <a:off x="7174602" y="5437405"/>
            <a:ext cx="211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Schicht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37AECF3-B23B-4160-9621-78FA1B2E3169}"/>
              </a:ext>
            </a:extLst>
          </p:cNvPr>
          <p:cNvSpPr txBox="1"/>
          <p:nvPr/>
        </p:nvSpPr>
        <p:spPr>
          <a:xfrm>
            <a:off x="784434" y="5446772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put Schicht</a:t>
            </a:r>
            <a:endParaRPr lang="de-DE" dirty="0">
              <a:solidFill>
                <a:srgbClr val="002060"/>
              </a:solidFill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F3F7F9F-B05D-440D-96D8-2F2858B80616}"/>
              </a:ext>
            </a:extLst>
          </p:cNvPr>
          <p:cNvGrpSpPr/>
          <p:nvPr/>
        </p:nvGrpSpPr>
        <p:grpSpPr>
          <a:xfrm>
            <a:off x="3302078" y="4265771"/>
            <a:ext cx="1548822" cy="1440000"/>
            <a:chOff x="1679789" y="1768414"/>
            <a:chExt cx="580808" cy="54000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CC56BFF-1141-472E-A01C-912FAF4B4DD5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8826DE3-5F93-4236-B830-048AD4D00EA8}"/>
                    </a:ext>
                  </a:extLst>
                </p:cNvPr>
                <p:cNvSpPr txBox="1"/>
                <p:nvPr/>
              </p:nvSpPr>
              <p:spPr>
                <a:xfrm>
                  <a:off x="1679789" y="1914708"/>
                  <a:ext cx="580808" cy="2171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𝒳</m:t>
                        </m:r>
                        <m:r>
                          <a:rPr lang="de-DE" sz="16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en-GB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de-DE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𝒙</m:t>
                        </m:r>
                        <m:r>
                          <a:rPr lang="de-DE" sz="1600" b="0" i="1" baseline="30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r>
                          <a:rPr lang="en-GB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∙</m:t>
                        </m:r>
                        <m:r>
                          <a:rPr lang="en-GB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𝒘</m:t>
                        </m:r>
                        <m:r>
                          <a:rPr lang="de-DE" sz="1600" b="1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𝒉</m:t>
                        </m:r>
                        <m:r>
                          <a:rPr lang="de-DE" sz="1600" b="1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oMath>
                    </m:oMathPara>
                  </a14:m>
                  <a:endParaRPr lang="de-DE" sz="1600" b="1" baseline="-25000" dirty="0">
                    <a:solidFill>
                      <a:srgbClr val="002060"/>
                    </a:solidFill>
                    <a:ea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sz="16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 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GB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de-DE" sz="1600" i="1" baseline="-250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 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&gt;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</a:t>
                  </a:r>
                  <a:r>
                    <a:rPr lang="de-DE" sz="1600" i="1" baseline="-250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h2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8826DE3-5F93-4236-B830-048AD4D00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789" y="1914708"/>
                  <a:ext cx="580808" cy="217175"/>
                </a:xfrm>
                <a:prstGeom prst="rect">
                  <a:avLst/>
                </a:prstGeom>
                <a:blipFill>
                  <a:blip r:embed="rId10"/>
                  <a:stretch>
                    <a:fillRect r="-1575" b="-1263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1EEE908-A701-4D98-81C2-46FE21880367}"/>
              </a:ext>
            </a:extLst>
          </p:cNvPr>
          <p:cNvCxnSpPr>
            <a:cxnSpLocks/>
            <a:stCxn id="13" idx="6"/>
            <a:endCxn id="20" idx="1"/>
          </p:cNvCxnSpPr>
          <p:nvPr/>
        </p:nvCxnSpPr>
        <p:spPr>
          <a:xfrm flipV="1">
            <a:off x="1779575" y="2904762"/>
            <a:ext cx="1517520" cy="10236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FE8A113-8CAC-4A62-A121-152EA5FE9BAD}"/>
              </a:ext>
            </a:extLst>
          </p:cNvPr>
          <p:cNvCxnSpPr>
            <a:cxnSpLocks/>
            <a:stCxn id="16" idx="6"/>
            <a:endCxn id="35" idx="1"/>
          </p:cNvCxnSpPr>
          <p:nvPr/>
        </p:nvCxnSpPr>
        <p:spPr>
          <a:xfrm>
            <a:off x="1760411" y="4778013"/>
            <a:ext cx="1541667" cy="1674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927C9C85-BD01-4F15-91D2-65C2E1E3CF53}"/>
                  </a:ext>
                </a:extLst>
              </p:cNvPr>
              <p:cNvSpPr txBox="1"/>
              <p:nvPr/>
            </p:nvSpPr>
            <p:spPr>
              <a:xfrm>
                <a:off x="2007792" y="3252502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927C9C85-BD01-4F15-91D2-65C2E1E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92" y="3252502"/>
                <a:ext cx="11041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6BD9AE28-E89F-40E3-A316-CA49514F6F28}"/>
                  </a:ext>
                </a:extLst>
              </p:cNvPr>
              <p:cNvSpPr txBox="1"/>
              <p:nvPr/>
            </p:nvSpPr>
            <p:spPr>
              <a:xfrm>
                <a:off x="2007792" y="4161521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6BD9AE28-E89F-40E3-A316-CA49514F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92" y="4161521"/>
                <a:ext cx="11041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F128D4F-6A9B-4FB9-8103-79DEBADE4448}"/>
                  </a:ext>
                </a:extLst>
              </p:cNvPr>
              <p:cNvSpPr txBox="1"/>
              <p:nvPr/>
            </p:nvSpPr>
            <p:spPr>
              <a:xfrm>
                <a:off x="2065829" y="4812068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F128D4F-6A9B-4FB9-8103-79DEBADE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829" y="4812068"/>
                <a:ext cx="110413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3734B53-BFEF-41D4-A3FB-254AF804B382}"/>
              </a:ext>
            </a:extLst>
          </p:cNvPr>
          <p:cNvGrpSpPr/>
          <p:nvPr/>
        </p:nvGrpSpPr>
        <p:grpSpPr>
          <a:xfrm>
            <a:off x="6247372" y="3197210"/>
            <a:ext cx="1440001" cy="1440000"/>
            <a:chOff x="1699404" y="1768414"/>
            <a:chExt cx="540000" cy="54000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3A22655-8EED-46EA-B883-F5E00F62FF05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843D54C5-10B4-480C-A065-8FAE572375BC}"/>
                    </a:ext>
                  </a:extLst>
                </p:cNvPr>
                <p:cNvSpPr txBox="1"/>
                <p:nvPr/>
              </p:nvSpPr>
              <p:spPr>
                <a:xfrm>
                  <a:off x="1728385" y="1914708"/>
                  <a:ext cx="483617" cy="2171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  <m:r>
                          <a:rPr lang="en-GB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de-DE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𝒉</m:t>
                        </m:r>
                        <m:r>
                          <a:rPr lang="de-DE" sz="1600" b="0" i="1" baseline="30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r>
                          <a:rPr lang="en-GB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∙</m:t>
                        </m:r>
                        <m:r>
                          <a:rPr lang="en-GB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𝒘</m:t>
                        </m:r>
                        <m:r>
                          <a:rPr lang="de-DE" sz="1600" b="1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𝒚</m:t>
                        </m:r>
                      </m:oMath>
                    </m:oMathPara>
                  </a14:m>
                  <a:endParaRPr lang="de-DE" sz="1600" b="1" baseline="-25000" dirty="0">
                    <a:solidFill>
                      <a:srgbClr val="002060"/>
                    </a:solidFill>
                    <a:ea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a14:m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 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GB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GB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&gt;</a:t>
                  </a:r>
                  <a:r>
                    <a:rPr lang="de-DE" sz="1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</a:t>
                  </a:r>
                  <a:r>
                    <a:rPr lang="de-DE" sz="1600" i="1" baseline="-250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y</a:t>
                  </a:r>
                  <a:r>
                    <a:rPr lang="de-DE" sz="1600" dirty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843D54C5-10B4-480C-A065-8FAE57237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385" y="1914708"/>
                  <a:ext cx="483617" cy="217175"/>
                </a:xfrm>
                <a:prstGeom prst="rect">
                  <a:avLst/>
                </a:prstGeom>
                <a:blipFill>
                  <a:blip r:embed="rId14"/>
                  <a:stretch>
                    <a:fillRect r="-2370" b="-1263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1A6FB09-80FA-4E5C-A6F5-F868096E70DB}"/>
              </a:ext>
            </a:extLst>
          </p:cNvPr>
          <p:cNvCxnSpPr>
            <a:cxnSpLocks/>
            <a:stCxn id="20" idx="3"/>
            <a:endCxn id="55" idx="1"/>
          </p:cNvCxnSpPr>
          <p:nvPr/>
        </p:nvCxnSpPr>
        <p:spPr>
          <a:xfrm>
            <a:off x="4845917" y="2904762"/>
            <a:ext cx="1612337" cy="50333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D8ECBF12-807F-445B-9875-D488350B4D38}"/>
              </a:ext>
            </a:extLst>
          </p:cNvPr>
          <p:cNvCxnSpPr>
            <a:cxnSpLocks/>
            <a:stCxn id="35" idx="3"/>
            <a:endCxn id="55" idx="3"/>
          </p:cNvCxnSpPr>
          <p:nvPr/>
        </p:nvCxnSpPr>
        <p:spPr>
          <a:xfrm flipV="1">
            <a:off x="4850900" y="4426327"/>
            <a:ext cx="1607355" cy="51912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7D4027BD-D9DE-4AAE-B336-D826E7163488}"/>
                  </a:ext>
                </a:extLst>
              </p:cNvPr>
              <p:cNvSpPr txBox="1"/>
              <p:nvPr/>
            </p:nvSpPr>
            <p:spPr>
              <a:xfrm>
                <a:off x="5194100" y="2681654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7D4027BD-D9DE-4AAE-B336-D826E716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00" y="2681654"/>
                <a:ext cx="1104138" cy="369332"/>
              </a:xfrm>
              <a:prstGeom prst="rect">
                <a:avLst/>
              </a:prstGeom>
              <a:blipFill>
                <a:blip r:embed="rId1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D3DC6470-DCC6-4DCE-84E4-C163A6B20A39}"/>
                  </a:ext>
                </a:extLst>
              </p:cNvPr>
              <p:cNvSpPr txBox="1"/>
              <p:nvPr/>
            </p:nvSpPr>
            <p:spPr>
              <a:xfrm>
                <a:off x="5195071" y="4744992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de-DE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D3DC6470-DCC6-4DCE-84E4-C163A6B2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071" y="4744992"/>
                <a:ext cx="1104138" cy="369332"/>
              </a:xfrm>
              <a:prstGeom prst="rect">
                <a:avLst/>
              </a:prstGeom>
              <a:blipFill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hteck 67">
            <a:extLst>
              <a:ext uri="{FF2B5EF4-FFF2-40B4-BE49-F238E27FC236}">
                <a16:creationId xmlns:a16="http://schemas.microsoft.com/office/drawing/2014/main" id="{45C15BC7-55CC-4F31-B923-27F2962BCA28}"/>
              </a:ext>
            </a:extLst>
          </p:cNvPr>
          <p:cNvSpPr/>
          <p:nvPr/>
        </p:nvSpPr>
        <p:spPr>
          <a:xfrm>
            <a:off x="3071488" y="2041035"/>
            <a:ext cx="2049540" cy="3789313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8CF4BE8-A2FA-43BD-8DD1-AEF80C1D2A36}"/>
              </a:ext>
            </a:extLst>
          </p:cNvPr>
          <p:cNvSpPr txBox="1"/>
          <p:nvPr/>
        </p:nvSpPr>
        <p:spPr>
          <a:xfrm>
            <a:off x="3071488" y="5823918"/>
            <a:ext cx="197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versteckte Schicht</a:t>
            </a:r>
            <a:endParaRPr lang="de-D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736A97E-872F-423E-BE91-9F5A1EC5B005}"/>
              </a:ext>
            </a:extLst>
          </p:cNvPr>
          <p:cNvSpPr/>
          <p:nvPr/>
        </p:nvSpPr>
        <p:spPr>
          <a:xfrm>
            <a:off x="6194188" y="2523010"/>
            <a:ext cx="3442159" cy="2734115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3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8" grpId="0" animBg="1"/>
      <p:bldP spid="30" grpId="0"/>
      <p:bldP spid="31" grpId="0"/>
      <p:bldP spid="32" grpId="0"/>
      <p:bldP spid="51" grpId="0"/>
      <p:bldP spid="52" grpId="0"/>
      <p:bldP spid="53" grpId="0"/>
      <p:bldP spid="66" grpId="0"/>
      <p:bldP spid="67" grpId="0"/>
      <p:bldP spid="68" grpId="0" animBg="1"/>
      <p:bldP spid="69" grpId="0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7C5CCC7-7594-4BB6-AD72-77F39C9742C7}"/>
              </a:ext>
            </a:extLst>
          </p:cNvPr>
          <p:cNvGrpSpPr/>
          <p:nvPr/>
        </p:nvGrpSpPr>
        <p:grpSpPr>
          <a:xfrm>
            <a:off x="618187" y="1564309"/>
            <a:ext cx="3773103" cy="2210737"/>
            <a:chOff x="2928686" y="1480168"/>
            <a:chExt cx="5681914" cy="381291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25D33E-D140-4C3B-B007-5B8EF044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686" y="1880277"/>
              <a:ext cx="5681914" cy="341280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B81C95E-406E-4B04-B53C-2CEB893870EB}"/>
                </a:ext>
              </a:extLst>
            </p:cNvPr>
            <p:cNvSpPr txBox="1"/>
            <p:nvPr/>
          </p:nvSpPr>
          <p:spPr>
            <a:xfrm>
              <a:off x="3795041" y="1480168"/>
              <a:ext cx="4367612" cy="583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2060"/>
                  </a:solidFill>
                </a:rPr>
                <a:t>AND, OR &amp; XOR-Operationen</a:t>
              </a:r>
              <a:endParaRPr lang="en-GB" sz="1600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A6588C5-2E70-4B23-9778-4E125F08478A}"/>
                  </a:ext>
                </a:extLst>
              </p:cNvPr>
              <p:cNvSpPr txBox="1"/>
              <p:nvPr/>
            </p:nvSpPr>
            <p:spPr>
              <a:xfrm>
                <a:off x="491893" y="3912786"/>
                <a:ext cx="43220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2060"/>
                    </a:solidFill>
                  </a:rPr>
                  <a:t>eine Möglichkeit:</a:t>
                </a:r>
              </a:p>
              <a:p>
                <a:endParaRPr lang="de-DE" sz="20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20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𝑿𝑶𝑹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</a:rPr>
                  <a:t> = (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𝑶𝑹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</a:rPr>
                  <a:t>) – (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𝑨𝑵𝑫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A6588C5-2E70-4B23-9778-4E125F08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3" y="3912786"/>
                <a:ext cx="4322025" cy="1015663"/>
              </a:xfrm>
              <a:prstGeom prst="rect">
                <a:avLst/>
              </a:prstGeom>
              <a:blipFill>
                <a:blip r:embed="rId6"/>
                <a:stretch>
                  <a:fillRect l="-1551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8AEF20A6-E2D7-4C53-B04B-41C889CCA5BB}"/>
              </a:ext>
            </a:extLst>
          </p:cNvPr>
          <p:cNvSpPr txBox="1"/>
          <p:nvPr/>
        </p:nvSpPr>
        <p:spPr>
          <a:xfrm>
            <a:off x="4833446" y="810471"/>
            <a:ext cx="6743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Können wir diese Subtraktion irgendwie mit Hilfe des Netzes durchführen?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14820ED-E193-4971-BFA8-95C017FA35CD}"/>
                  </a:ext>
                </a:extLst>
              </p:cNvPr>
              <p:cNvSpPr txBox="1"/>
              <p:nvPr/>
            </p:nvSpPr>
            <p:spPr>
              <a:xfrm>
                <a:off x="5072515" y="4122022"/>
                <a:ext cx="6583680" cy="195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002060"/>
                    </a:solidFill>
                  </a:rPr>
                  <a:t>nehmen die Eingangsknoten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4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4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 und den versteckten Schichtknoten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4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 und wandeln diese in ein AND-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Perceptron</a:t>
                </a:r>
                <a:r>
                  <a:rPr lang="de-DE" sz="1400" dirty="0">
                    <a:solidFill>
                      <a:srgbClr val="002060"/>
                    </a:solidFill>
                  </a:rPr>
                  <a:t> um, indem sie eingestellt werden: </a:t>
                </a:r>
                <a14:m>
                  <m:oMath xmlns:m="http://schemas.openxmlformats.org/officeDocument/2006/math">
                    <m:r>
                      <a:rPr lang="en-GB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𝒘</m:t>
                    </m:r>
                    <m:r>
                      <a:rPr lang="de-DE" sz="1400" b="1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𝒉</m:t>
                    </m:r>
                    <m:r>
                      <a:rPr lang="de-DE" sz="1400" b="1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= </a:t>
                </a:r>
                <a:r>
                  <a:rPr lang="de-DE" sz="1400" dirty="0" smtClean="0">
                    <a:solidFill>
                      <a:srgbClr val="002060"/>
                    </a:solidFill>
                  </a:rPr>
                  <a:t>[1  1]</a:t>
                </a:r>
                <a:r>
                  <a:rPr lang="de-DE" sz="1400" baseline="30000" dirty="0" smtClean="0">
                    <a:solidFill>
                      <a:srgbClr val="002060"/>
                    </a:solidFill>
                  </a:rPr>
                  <a:t>T</a:t>
                </a:r>
                <a:r>
                  <a:rPr lang="de-DE" sz="1400" dirty="0">
                    <a:solidFill>
                      <a:srgbClr val="002060"/>
                    </a:solidFill>
                  </a:rPr>
                  <a:t>,</a:t>
                </a:r>
                <a:r>
                  <a:rPr lang="de-DE" sz="1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sz="1400" i="1" baseline="-25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h1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de-DE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1.5.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de-DE" sz="1400" baseline="300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002060"/>
                    </a:solidFill>
                  </a:rPr>
                  <a:t>Danach können wir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4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4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und den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zweitenversteckten</a:t>
                </a:r>
                <a:r>
                  <a:rPr lang="de-DE" sz="1400" dirty="0">
                    <a:solidFill>
                      <a:srgbClr val="002060"/>
                    </a:solidFill>
                  </a:rPr>
                  <a:t> Schichtknoten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4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 nehmen und ein OR-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Perceptron</a:t>
                </a:r>
                <a:r>
                  <a:rPr lang="de-DE" sz="1400" dirty="0">
                    <a:solidFill>
                      <a:srgbClr val="002060"/>
                    </a:solidFill>
                  </a:rPr>
                  <a:t> bilden, indem wir einstellen: </a:t>
                </a:r>
                <a14:m>
                  <m:oMath xmlns:m="http://schemas.openxmlformats.org/officeDocument/2006/math">
                    <m:r>
                      <a:rPr lang="en-GB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𝒘</m:t>
                    </m:r>
                    <m:r>
                      <a:rPr lang="de-DE" sz="1400" b="1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𝒉</m:t>
                    </m:r>
                    <m:r>
                      <a:rPr lang="de-DE" sz="1400" b="1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= [1  1]</a:t>
                </a:r>
                <a:r>
                  <a:rPr lang="de-DE" sz="1400" baseline="30000" dirty="0" smtClean="0">
                    <a:solidFill>
                      <a:srgbClr val="002060"/>
                    </a:solidFill>
                  </a:rPr>
                  <a:t>T</a:t>
                </a:r>
                <a:r>
                  <a:rPr lang="de-DE" sz="1400" dirty="0">
                    <a:solidFill>
                      <a:srgbClr val="002060"/>
                    </a:solidFill>
                  </a:rPr>
                  <a:t>,</a:t>
                </a:r>
                <a:r>
                  <a:rPr lang="de-DE" sz="1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sz="1400" i="1" baseline="-25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h2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de-DE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0.5.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de-DE" sz="1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Schließlich können wir den Knoten der Ausgabeschicht y dazu bringen, </a:t>
                </a:r>
                <a:r>
                  <a:rPr lang="de-DE" sz="1400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von OR zu subtrahieren</a:t>
                </a:r>
                <a:r>
                  <a:rPr lang="de-DE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indem wir einstellen: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𝒘</m:t>
                    </m:r>
                    <m:r>
                      <a:rPr lang="de-DE" sz="1400" b="1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= </a:t>
                </a:r>
                <a:r>
                  <a:rPr lang="de-DE" sz="1400" dirty="0" smtClean="0">
                    <a:solidFill>
                      <a:srgbClr val="002060"/>
                    </a:solidFill>
                  </a:rPr>
                  <a:t>[-1  </a:t>
                </a:r>
                <a:r>
                  <a:rPr lang="de-DE" sz="1400" dirty="0">
                    <a:solidFill>
                      <a:srgbClr val="002060"/>
                    </a:solidFill>
                  </a:rPr>
                  <a:t>1]</a:t>
                </a:r>
                <a:r>
                  <a:rPr lang="de-DE" sz="1400" baseline="30000" dirty="0" smtClean="0">
                    <a:solidFill>
                      <a:srgbClr val="002060"/>
                    </a:solidFill>
                  </a:rPr>
                  <a:t>T</a:t>
                </a:r>
                <a:r>
                  <a:rPr lang="de-DE" sz="1400" dirty="0">
                    <a:solidFill>
                      <a:srgbClr val="002060"/>
                    </a:solidFill>
                  </a:rPr>
                  <a:t>,</a:t>
                </a:r>
                <a:r>
                  <a:rPr lang="de-DE" sz="1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sz="1400" i="1" baseline="-25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de-DE" sz="14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de-DE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0.5</a:t>
                </a:r>
                <a:r>
                  <a:rPr lang="de-DE" sz="14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14820ED-E193-4971-BFA8-95C017FA3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15" y="4122022"/>
                <a:ext cx="6583680" cy="1959511"/>
              </a:xfrm>
              <a:prstGeom prst="rect">
                <a:avLst/>
              </a:prstGeom>
              <a:blipFill>
                <a:blip r:embed="rId7"/>
                <a:stretch>
                  <a:fillRect l="-93" t="-621" r="-278" b="-2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6AF419C-0272-4D2E-9A3D-2AF1BF57FE35}"/>
              </a:ext>
            </a:extLst>
          </p:cNvPr>
          <p:cNvGrpSpPr/>
          <p:nvPr/>
        </p:nvGrpSpPr>
        <p:grpSpPr>
          <a:xfrm>
            <a:off x="1033304" y="5192752"/>
            <a:ext cx="2942867" cy="1256021"/>
            <a:chOff x="1150961" y="5465454"/>
            <a:chExt cx="2942867" cy="125602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9C3B5AB-955B-44D1-8A2E-5F1E798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1019" y="5629219"/>
              <a:ext cx="1987652" cy="109225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31011C3-B559-47BF-9B2F-718F5C4D238C}"/>
                </a:ext>
              </a:extLst>
            </p:cNvPr>
            <p:cNvSpPr txBox="1"/>
            <p:nvPr/>
          </p:nvSpPr>
          <p:spPr>
            <a:xfrm>
              <a:off x="1150961" y="5465454"/>
              <a:ext cx="29428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b="1" dirty="0">
                  <a:solidFill>
                    <a:srgbClr val="002060"/>
                  </a:solidFill>
                </a:rPr>
                <a:t>alle Parameter für das XOR-</a:t>
              </a:r>
              <a:r>
                <a:rPr lang="de-DE" sz="1200" b="1" dirty="0" err="1">
                  <a:solidFill>
                    <a:srgbClr val="002060"/>
                  </a:solidFill>
                </a:rPr>
                <a:t>Perzeptron</a:t>
              </a:r>
              <a:endParaRPr lang="de-DE" sz="12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4B3B3CFF-352F-4BCE-8699-629F65BFD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597" y="1300860"/>
            <a:ext cx="6175886" cy="2546533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F736A97E-872F-423E-BE91-9F5A1EC5B005}"/>
              </a:ext>
            </a:extLst>
          </p:cNvPr>
          <p:cNvSpPr/>
          <p:nvPr/>
        </p:nvSpPr>
        <p:spPr>
          <a:xfrm>
            <a:off x="3398671" y="2242686"/>
            <a:ext cx="836445" cy="138603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5139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großen Männer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10561120" y="6197489"/>
            <a:ext cx="119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2060"/>
                </a:solidFill>
              </a:rPr>
              <a:t>Nets: www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43E504-FC37-49AD-A313-7F30167CC601}"/>
              </a:ext>
            </a:extLst>
          </p:cNvPr>
          <p:cNvSpPr txBox="1"/>
          <p:nvPr/>
        </p:nvSpPr>
        <p:spPr>
          <a:xfrm>
            <a:off x="1264924" y="127975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Frank Rosenblatt (1928-1971): Psychologe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99DC4D-0192-4E0A-862D-8B366696951E}"/>
              </a:ext>
            </a:extLst>
          </p:cNvPr>
          <p:cNvGrpSpPr/>
          <p:nvPr/>
        </p:nvGrpSpPr>
        <p:grpSpPr>
          <a:xfrm>
            <a:off x="766355" y="1736130"/>
            <a:ext cx="10803237" cy="2503570"/>
            <a:chOff x="766355" y="2133254"/>
            <a:chExt cx="10803237" cy="250357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FCD09-1019-49DA-B83F-996754C29197}"/>
                </a:ext>
              </a:extLst>
            </p:cNvPr>
            <p:cNvGrpSpPr/>
            <p:nvPr/>
          </p:nvGrpSpPr>
          <p:grpSpPr>
            <a:xfrm>
              <a:off x="766355" y="2133254"/>
              <a:ext cx="10803237" cy="2226571"/>
              <a:chOff x="1191669" y="2116629"/>
              <a:chExt cx="10803237" cy="2226571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67C175FB-3AF7-42F5-966B-EB520719F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669" y="2116629"/>
                <a:ext cx="1692194" cy="2226571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FD2C7FD-EE6C-472B-9B4A-99D87C5F7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700" y="2116629"/>
                <a:ext cx="9031206" cy="2226571"/>
              </a:xfrm>
              <a:prstGeom prst="rect">
                <a:avLst/>
              </a:prstGeom>
            </p:spPr>
          </p:pic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37D55E9-9874-44BA-BA41-A8FCC0A3DA54}"/>
                </a:ext>
              </a:extLst>
            </p:cNvPr>
            <p:cNvSpPr txBox="1"/>
            <p:nvPr/>
          </p:nvSpPr>
          <p:spPr>
            <a:xfrm>
              <a:off x="10450918" y="4359825"/>
              <a:ext cx="1036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002060"/>
                  </a:solidFill>
                </a:rPr>
                <a:t>Bishop</a:t>
              </a:r>
              <a:r>
                <a:rPr lang="en-US" altLang="zh-CN" sz="1200" i="1" dirty="0">
                  <a:solidFill>
                    <a:srgbClr val="002060"/>
                  </a:solidFill>
                </a:rPr>
                <a:t>, 2006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E0A6D253-EDAB-4B9A-8E1F-F48FEF18CF69}"/>
              </a:ext>
            </a:extLst>
          </p:cNvPr>
          <p:cNvSpPr txBox="1"/>
          <p:nvPr/>
        </p:nvSpPr>
        <p:spPr>
          <a:xfrm>
            <a:off x="1264924" y="402638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Geoff </a:t>
            </a:r>
            <a:r>
              <a:rPr lang="de-DE" dirty="0" err="1"/>
              <a:t>Hinton</a:t>
            </a:r>
            <a:r>
              <a:rPr lang="de-DE" dirty="0"/>
              <a:t> (1947- ): Psychologe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905C97C-83CF-46AA-85DE-E59DBF7D7FE8}"/>
              </a:ext>
            </a:extLst>
          </p:cNvPr>
          <p:cNvGrpSpPr/>
          <p:nvPr/>
        </p:nvGrpSpPr>
        <p:grpSpPr>
          <a:xfrm>
            <a:off x="766355" y="4484306"/>
            <a:ext cx="10751581" cy="1720040"/>
            <a:chOff x="766355" y="4484306"/>
            <a:chExt cx="10751581" cy="172004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E936E5A-9CC3-428A-ACEA-3F6A785E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355" y="4484306"/>
              <a:ext cx="3341150" cy="172004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79D4877-C3BA-466F-81F0-22FD662A0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862" y="4484306"/>
              <a:ext cx="3691291" cy="171318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0C0E141-4608-487C-9317-3D31B88D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5510" y="4484306"/>
              <a:ext cx="3572426" cy="1704966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B986270E-6ED1-425D-9E8E-F918C9A4D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4855" y="1184883"/>
            <a:ext cx="6715225" cy="50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86270E-6ED1-425D-9E8E-F918C9A4D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29" y="188724"/>
            <a:ext cx="8751713" cy="653275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0A7BEB3-62B6-4AFC-A010-D1E204084940}"/>
              </a:ext>
            </a:extLst>
          </p:cNvPr>
          <p:cNvSpPr txBox="1"/>
          <p:nvPr/>
        </p:nvSpPr>
        <p:spPr>
          <a:xfrm>
            <a:off x="8229600" y="3503168"/>
            <a:ext cx="2030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smtClean="0">
                <a:solidFill>
                  <a:srgbClr val="002060"/>
                </a:solidFill>
              </a:rPr>
              <a:t>Folie von Prof</a:t>
            </a:r>
            <a:r>
              <a:rPr lang="de-DE" sz="1200" i="1" dirty="0">
                <a:solidFill>
                  <a:srgbClr val="002060"/>
                </a:solidFill>
              </a:rPr>
              <a:t>. Nagy, 2011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452980" y="834652"/>
            <a:ext cx="180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Marvin </a:t>
            </a:r>
            <a:r>
              <a:rPr lang="de-DE" b="1" dirty="0" err="1" smtClean="0">
                <a:solidFill>
                  <a:srgbClr val="002060"/>
                </a:solidFill>
              </a:rPr>
              <a:t>Minsky</a:t>
            </a:r>
            <a:r>
              <a:rPr lang="de-DE" b="1" dirty="0" smtClean="0">
                <a:solidFill>
                  <a:srgbClr val="002060"/>
                </a:solidFill>
              </a:rPr>
              <a:t> (1927-2016)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Geschichte der KI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0D1621-97D7-4C7B-A06B-58472A856F69}"/>
              </a:ext>
            </a:extLst>
          </p:cNvPr>
          <p:cNvSpPr txBox="1"/>
          <p:nvPr/>
        </p:nvSpPr>
        <p:spPr>
          <a:xfrm>
            <a:off x="10129372" y="5267173"/>
            <a:ext cx="982134" cy="254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i="1" dirty="0">
                <a:solidFill>
                  <a:srgbClr val="002060"/>
                </a:solidFill>
              </a:rPr>
              <a:t>Kautz, H., 2022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939C97-85E4-4F80-97C5-CB2AAFB5DBB5}"/>
              </a:ext>
            </a:extLst>
          </p:cNvPr>
          <p:cNvSpPr txBox="1"/>
          <p:nvPr/>
        </p:nvSpPr>
        <p:spPr>
          <a:xfrm>
            <a:off x="922867" y="4620842"/>
            <a:ext cx="10651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Cartoon-</a:t>
            </a:r>
            <a:r>
              <a:rPr lang="en-US" b="1" dirty="0" err="1">
                <a:solidFill>
                  <a:srgbClr val="002060"/>
                </a:solidFill>
              </a:rPr>
              <a:t>Geschichte</a:t>
            </a:r>
            <a:r>
              <a:rPr lang="en-US" b="1" dirty="0">
                <a:solidFill>
                  <a:srgbClr val="002060"/>
                </a:solidFill>
              </a:rPr>
              <a:t> der KI</a:t>
            </a:r>
            <a:r>
              <a:rPr lang="en-US" dirty="0">
                <a:solidFill>
                  <a:srgbClr val="002060"/>
                </a:solidFill>
              </a:rPr>
              <a:t>: (a) Tom (</a:t>
            </a:r>
            <a:r>
              <a:rPr lang="en-US" dirty="0" err="1">
                <a:solidFill>
                  <a:srgbClr val="002060"/>
                </a:solidFill>
              </a:rPr>
              <a:t>symbolische</a:t>
            </a:r>
            <a:r>
              <a:rPr lang="en-US" dirty="0">
                <a:solidFill>
                  <a:srgbClr val="002060"/>
                </a:solidFill>
              </a:rPr>
              <a:t> KI) </a:t>
            </a:r>
            <a:r>
              <a:rPr lang="en-US" dirty="0" err="1">
                <a:solidFill>
                  <a:srgbClr val="002060"/>
                </a:solidFill>
              </a:rPr>
              <a:t>besiegt</a:t>
            </a:r>
            <a:r>
              <a:rPr lang="en-US" dirty="0">
                <a:solidFill>
                  <a:srgbClr val="002060"/>
                </a:solidFill>
              </a:rPr>
              <a:t> Jerry (</a:t>
            </a:r>
            <a:r>
              <a:rPr lang="en-US" dirty="0" err="1">
                <a:solidFill>
                  <a:srgbClr val="002060"/>
                </a:solidFill>
              </a:rPr>
              <a:t>neuronale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Netze</a:t>
            </a:r>
            <a:r>
              <a:rPr lang="en-US" dirty="0">
                <a:solidFill>
                  <a:srgbClr val="002060"/>
                </a:solidFill>
              </a:rPr>
              <a:t>). (b) Spike (Deep Learning) </a:t>
            </a:r>
            <a:r>
              <a:rPr lang="en-US" dirty="0" err="1">
                <a:solidFill>
                  <a:srgbClr val="002060"/>
                </a:solidFill>
              </a:rPr>
              <a:t>hält</a:t>
            </a:r>
            <a:r>
              <a:rPr lang="en-US" dirty="0">
                <a:solidFill>
                  <a:srgbClr val="002060"/>
                </a:solidFill>
              </a:rPr>
              <a:t> Jerry und </a:t>
            </a:r>
            <a:r>
              <a:rPr lang="en-US" dirty="0" err="1">
                <a:solidFill>
                  <a:srgbClr val="002060"/>
                </a:solidFill>
              </a:rPr>
              <a:t>schlägt</a:t>
            </a:r>
            <a:r>
              <a:rPr lang="en-US" dirty="0">
                <a:solidFill>
                  <a:srgbClr val="002060"/>
                </a:solidFill>
              </a:rPr>
              <a:t> Tom</a:t>
            </a:r>
            <a:endParaRPr lang="de-DE" dirty="0">
              <a:solidFill>
                <a:srgbClr val="002060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4969682-3F2E-4B54-9D49-D35BEB44CA7B}"/>
              </a:ext>
            </a:extLst>
          </p:cNvPr>
          <p:cNvGrpSpPr/>
          <p:nvPr/>
        </p:nvGrpSpPr>
        <p:grpSpPr>
          <a:xfrm>
            <a:off x="673256" y="1410121"/>
            <a:ext cx="11087670" cy="3016405"/>
            <a:chOff x="673256" y="1410121"/>
            <a:chExt cx="11087670" cy="30164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80FC80C-DFA7-41F5-9C2E-A054B23F5DC0}"/>
                </a:ext>
              </a:extLst>
            </p:cNvPr>
            <p:cNvGrpSpPr/>
            <p:nvPr/>
          </p:nvGrpSpPr>
          <p:grpSpPr>
            <a:xfrm>
              <a:off x="673256" y="1410121"/>
              <a:ext cx="11087670" cy="3016405"/>
              <a:chOff x="673256" y="1410121"/>
              <a:chExt cx="11087670" cy="301640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D93B31FF-D55E-4D64-90C0-73E7C9B8A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256" y="1410121"/>
                <a:ext cx="11087670" cy="3016405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C16C9CA-1D6F-4161-9F6D-C606669E0117}"/>
                  </a:ext>
                </a:extLst>
              </p:cNvPr>
              <p:cNvSpPr txBox="1"/>
              <p:nvPr/>
            </p:nvSpPr>
            <p:spPr>
              <a:xfrm>
                <a:off x="1235279" y="1410121"/>
                <a:ext cx="5515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(a) </a:t>
                </a:r>
                <a:endParaRPr lang="de-DE" dirty="0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60BB8D3-0315-43B3-9290-BF31634F73FD}"/>
                </a:ext>
              </a:extLst>
            </p:cNvPr>
            <p:cNvSpPr txBox="1"/>
            <p:nvPr/>
          </p:nvSpPr>
          <p:spPr>
            <a:xfrm>
              <a:off x="6857301" y="1410121"/>
              <a:ext cx="5515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(b) 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5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Abgerundetes Rechteck 4"/>
              <p:cNvSpPr/>
              <p:nvPr/>
            </p:nvSpPr>
            <p:spPr>
              <a:xfrm>
                <a:off x="2050180" y="534200"/>
                <a:ext cx="8402856" cy="563078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2000" b="1" dirty="0">
                    <a:solidFill>
                      <a:srgbClr val="002060"/>
                    </a:solidFill>
                  </a:rPr>
                  <a:t>Ein einschichtiges neuronales Netzwerk nicht kann: </a:t>
                </a:r>
              </a:p>
              <a:p>
                <a:endParaRPr lang="de-DE" b="1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rgbClr val="002060"/>
                    </a:solidFill>
                  </a:rPr>
                  <a:t>Lernen, das XOR-Gatter zu simulieren</a:t>
                </a:r>
              </a:p>
              <a:p>
                <a:pPr marL="342900" indent="-342900">
                  <a:buAutoNum type="arabicParenBoth"/>
                </a:pPr>
                <a:endParaRPr lang="de-DE" b="1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rgbClr val="002060"/>
                    </a:solidFill>
                  </a:rPr>
                  <a:t>Nicht-Lineare Klassifizieren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DE" b="1" dirty="0">
                  <a:solidFill>
                    <a:srgbClr val="002060"/>
                  </a:solidFill>
                </a:endParaRPr>
              </a:p>
              <a:p>
                <a:r>
                  <a:rPr lang="de-DE" sz="2000" b="1" dirty="0">
                    <a:solidFill>
                      <a:srgbClr val="002060"/>
                    </a:solidFill>
                  </a:rPr>
                  <a:t>Lösung</a:t>
                </a:r>
                <a:r>
                  <a:rPr lang="de-DE" b="1" dirty="0">
                    <a:solidFill>
                      <a:srgbClr val="002060"/>
                    </a:solidFill>
                  </a:rPr>
                  <a:t>:</a:t>
                </a:r>
              </a:p>
              <a:p>
                <a:endParaRPr lang="de-DE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b="1" dirty="0">
                    <a:solidFill>
                      <a:srgbClr val="002060"/>
                    </a:solidFill>
                  </a:rPr>
                  <a:t>ein komplexeres Netz zu erstellen, indem man eine </a:t>
                </a:r>
                <a:r>
                  <a:rPr lang="de-DE" sz="1800" b="1" i="1" dirty="0">
                    <a:solidFill>
                      <a:srgbClr val="002060"/>
                    </a:solidFill>
                  </a:rPr>
                  <a:t>versteckte Schicht </a:t>
                </a:r>
                <a:r>
                  <a:rPr lang="de-DE" sz="1800" b="1" dirty="0">
                    <a:solidFill>
                      <a:srgbClr val="002060"/>
                    </a:solidFill>
                  </a:rPr>
                  <a:t>zwischen der Eingabe- und der Ausgabeschicht.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𝑿𝑶𝑹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= (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𝑶𝑹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) – (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de-DE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𝑨𝑵𝑫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GB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)</a:t>
                </a:r>
              </a:p>
              <a:p>
                <a:endParaRPr lang="de-DE" sz="1800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rgbClr val="002060"/>
                    </a:solidFill>
                  </a:rPr>
                  <a:t>(Nichtlineare Aktivierungsfunktionen)</a:t>
                </a:r>
              </a:p>
            </p:txBody>
          </p:sp>
        </mc:Choice>
        <mc:Fallback xmlns="">
          <p:sp>
            <p:nvSpPr>
              <p:cNvPr id="5" name="Abgerundetes 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180" y="534200"/>
                <a:ext cx="8402856" cy="56307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3089709" y="693020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3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53882DA-0754-4F0A-80CA-2E407F0F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80" y="2320239"/>
            <a:ext cx="8549640" cy="355321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434174" y="1601738"/>
            <a:ext cx="5657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>
                <a:solidFill>
                  <a:srgbClr val="002060"/>
                </a:solidFill>
              </a:rPr>
              <a:t>Convolutional</a:t>
            </a:r>
            <a:r>
              <a:rPr lang="de-DE" sz="2800" b="1" dirty="0">
                <a:solidFill>
                  <a:srgbClr val="002060"/>
                </a:solidFill>
              </a:rPr>
              <a:t> </a:t>
            </a:r>
            <a:r>
              <a:rPr lang="de-DE" sz="2800" b="1" dirty="0" err="1">
                <a:solidFill>
                  <a:srgbClr val="002060"/>
                </a:solidFill>
              </a:rPr>
              <a:t>Neural</a:t>
            </a:r>
            <a:r>
              <a:rPr lang="de-DE" sz="2800" b="1" dirty="0">
                <a:solidFill>
                  <a:srgbClr val="002060"/>
                </a:solidFill>
              </a:rPr>
              <a:t> Network (</a:t>
            </a:r>
            <a:r>
              <a:rPr lang="de-D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de-DE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de-D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„faltendes neuronales Netzwerk“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A7BEB3-62B6-4AFC-A010-D1E204084940}"/>
              </a:ext>
            </a:extLst>
          </p:cNvPr>
          <p:cNvSpPr txBox="1"/>
          <p:nvPr/>
        </p:nvSpPr>
        <p:spPr>
          <a:xfrm>
            <a:off x="9299186" y="5958339"/>
            <a:ext cx="1216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 smtClean="0">
                <a:solidFill>
                  <a:srgbClr val="002060"/>
                </a:solidFill>
              </a:rPr>
              <a:t>Rumelhart</a:t>
            </a:r>
            <a:r>
              <a:rPr lang="de-DE" sz="1200" i="1" dirty="0" smtClean="0">
                <a:solidFill>
                  <a:srgbClr val="002060"/>
                </a:solidFill>
              </a:rPr>
              <a:t>, 1986</a:t>
            </a:r>
            <a:endParaRPr lang="de-DE" sz="12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E9D83D-213F-44A6-A7B4-DDA0888677EB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9E00AD-A8CC-4C5F-B60B-4A0F18F51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64" y="1279755"/>
            <a:ext cx="4070559" cy="6540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23F98E-1259-49E6-A353-884792423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231" y="2290768"/>
            <a:ext cx="3213265" cy="3302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DA009F7-9DA3-42B3-AEF0-807A50B51F9F}"/>
              </a:ext>
            </a:extLst>
          </p:cNvPr>
          <p:cNvSpPr txBox="1"/>
          <p:nvPr/>
        </p:nvSpPr>
        <p:spPr>
          <a:xfrm>
            <a:off x="675201" y="1413397"/>
            <a:ext cx="134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Gewichte: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F276B8-3E5B-433A-B8D2-D0C65D0BEDE1}"/>
              </a:ext>
            </a:extLst>
          </p:cNvPr>
          <p:cNvSpPr txBox="1"/>
          <p:nvPr/>
        </p:nvSpPr>
        <p:spPr>
          <a:xfrm>
            <a:off x="675200" y="2242919"/>
            <a:ext cx="134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200A0AA-72BF-48D6-8F5E-5ADDE47D54A9}"/>
                  </a:ext>
                </a:extLst>
              </p:cNvPr>
              <p:cNvSpPr txBox="1"/>
              <p:nvPr/>
            </p:nvSpPr>
            <p:spPr>
              <a:xfrm>
                <a:off x="675200" y="3235599"/>
                <a:ext cx="197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-Knotenwerte: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200A0AA-72BF-48D6-8F5E-5ADDE47D5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00" y="3235599"/>
                <a:ext cx="1977706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017ED40-642E-45A4-A99C-F0FB3D453FCD}"/>
                  </a:ext>
                </a:extLst>
              </p:cNvPr>
              <p:cNvSpPr txBox="1"/>
              <p:nvPr/>
            </p:nvSpPr>
            <p:spPr>
              <a:xfrm>
                <a:off x="675200" y="4154062"/>
                <a:ext cx="197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18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-Knotenwerte: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017ED40-642E-45A4-A99C-F0FB3D453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00" y="4154062"/>
                <a:ext cx="1977706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fik 22">
            <a:extLst>
              <a:ext uri="{FF2B5EF4-FFF2-40B4-BE49-F238E27FC236}">
                <a16:creationId xmlns:a16="http://schemas.microsoft.com/office/drawing/2014/main" id="{6E0318EB-9D49-4792-8965-5400F67BC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551" y="4903792"/>
            <a:ext cx="1803493" cy="292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645B859-F257-4E99-80C5-F1B0202B6946}"/>
                  </a:ext>
                </a:extLst>
              </p:cNvPr>
              <p:cNvSpPr txBox="1"/>
              <p:nvPr/>
            </p:nvSpPr>
            <p:spPr>
              <a:xfrm>
                <a:off x="675200" y="5650767"/>
                <a:ext cx="197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utput</m:t>
                    </m:r>
                    <m:r>
                      <a:rPr lang="de-DE" sz="1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Schicht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645B859-F257-4E99-80C5-F1B0202B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00" y="5650767"/>
                <a:ext cx="1977706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4FC8D-291E-40FA-994C-BF8D1E7883FC}"/>
              </a:ext>
            </a:extLst>
          </p:cNvPr>
          <p:cNvGrpSpPr/>
          <p:nvPr/>
        </p:nvGrpSpPr>
        <p:grpSpPr>
          <a:xfrm>
            <a:off x="2652906" y="3181337"/>
            <a:ext cx="6432881" cy="495325"/>
            <a:chOff x="2652906" y="3181337"/>
            <a:chExt cx="6432881" cy="49532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016AE7B-8630-41AE-AAE5-76EF22BB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2906" y="3181337"/>
              <a:ext cx="6432881" cy="49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6E458AA8-A529-422C-9D86-8311FE7A8B73}"/>
                    </a:ext>
                  </a:extLst>
                </p:cNvPr>
                <p:cNvSpPr txBox="1"/>
                <p:nvPr/>
              </p:nvSpPr>
              <p:spPr>
                <a:xfrm>
                  <a:off x="6527546" y="3303754"/>
                  <a:ext cx="223662" cy="215444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 lang="de-DE" sz="14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6E458AA8-A529-422C-9D86-8311FE7A8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546" y="3303754"/>
                  <a:ext cx="22366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1111" r="-8333" b="-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75AC41-EC9D-45FF-A541-DBD11654FA7B}"/>
                  </a:ext>
                </a:extLst>
              </p:cNvPr>
              <p:cNvSpPr txBox="1"/>
              <p:nvPr/>
            </p:nvSpPr>
            <p:spPr>
              <a:xfrm>
                <a:off x="7740555" y="3311962"/>
                <a:ext cx="223662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</m:oMath>
                  </m:oMathPara>
                </a14:m>
                <a:endParaRPr lang="de-DE" sz="1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75AC41-EC9D-45FF-A541-DBD11654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555" y="3311962"/>
                <a:ext cx="223662" cy="215444"/>
              </a:xfrm>
              <a:prstGeom prst="rect">
                <a:avLst/>
              </a:prstGeom>
              <a:blipFill>
                <a:blip r:embed="rId13"/>
                <a:stretch>
                  <a:fillRect l="-11111" r="-8333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82EF48F-1ED4-4D53-A2CF-2B3ADA7DEAAF}"/>
              </a:ext>
            </a:extLst>
          </p:cNvPr>
          <p:cNvGrpSpPr/>
          <p:nvPr/>
        </p:nvGrpSpPr>
        <p:grpSpPr>
          <a:xfrm>
            <a:off x="2652906" y="5578245"/>
            <a:ext cx="6210619" cy="514376"/>
            <a:chOff x="2652906" y="5578245"/>
            <a:chExt cx="6210619" cy="514376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FB294C0-9E47-4FDA-A17B-B6F178283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2906" y="5578245"/>
              <a:ext cx="6210619" cy="5143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020A90C3-3060-4B46-838F-512742A99D4D}"/>
                    </a:ext>
                  </a:extLst>
                </p:cNvPr>
                <p:cNvSpPr txBox="1"/>
                <p:nvPr/>
              </p:nvSpPr>
              <p:spPr>
                <a:xfrm>
                  <a:off x="6443147" y="5709423"/>
                  <a:ext cx="223662" cy="215444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 lang="de-DE" sz="14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020A90C3-3060-4B46-838F-512742A9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3147" y="5709423"/>
                  <a:ext cx="223662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0811" r="-5405" b="-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916603DF-E36C-4088-A9CC-F3CAE8D75C96}"/>
                    </a:ext>
                  </a:extLst>
                </p:cNvPr>
                <p:cNvSpPr txBox="1"/>
                <p:nvPr/>
              </p:nvSpPr>
              <p:spPr>
                <a:xfrm>
                  <a:off x="7466250" y="5709423"/>
                  <a:ext cx="223662" cy="215444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 lang="de-DE" sz="14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916603DF-E36C-4088-A9CC-F3CAE8D75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250" y="5709423"/>
                  <a:ext cx="22366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1111" r="-8333" b="-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9EA7AE8-244C-4CD2-8479-4DA1D4B5EA52}"/>
              </a:ext>
            </a:extLst>
          </p:cNvPr>
          <p:cNvGrpSpPr/>
          <p:nvPr/>
        </p:nvGrpSpPr>
        <p:grpSpPr>
          <a:xfrm>
            <a:off x="2652906" y="4034088"/>
            <a:ext cx="6458282" cy="514376"/>
            <a:chOff x="2652906" y="4034088"/>
            <a:chExt cx="6458282" cy="51437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B7C3DFCB-D29C-4C81-ADE6-82244E2EA13D}"/>
                </a:ext>
              </a:extLst>
            </p:cNvPr>
            <p:cNvGrpSpPr/>
            <p:nvPr/>
          </p:nvGrpSpPr>
          <p:grpSpPr>
            <a:xfrm>
              <a:off x="2652906" y="4034088"/>
              <a:ext cx="6458282" cy="514376"/>
              <a:chOff x="2652906" y="4034088"/>
              <a:chExt cx="6458282" cy="514376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EE99366C-AB9B-4E69-B348-DF60069A0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2906" y="4034088"/>
                <a:ext cx="6458282" cy="5143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C8B3ED9E-9A39-4247-A541-6FBAB96B0F69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194" y="4165266"/>
                    <a:ext cx="223662" cy="215444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de-DE" sz="14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C8B3ED9E-9A39-4247-A541-6FBAB96B0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194" y="4165266"/>
                    <a:ext cx="223662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8108" r="-810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BD38A6-AA88-4866-B3D5-C0E49D8A71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411" y="4156724"/>
                    <a:ext cx="223662" cy="215444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de-DE" sz="14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BD38A6-AA88-4866-B3D5-C0E49D8A71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411" y="4156724"/>
                    <a:ext cx="223662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108" r="-8108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D3217205-3668-4BE5-9D79-35D9254AA657}"/>
                    </a:ext>
                  </a:extLst>
                </p:cNvPr>
                <p:cNvSpPr txBox="1"/>
                <p:nvPr/>
              </p:nvSpPr>
              <p:spPr>
                <a:xfrm>
                  <a:off x="6291783" y="4170203"/>
                  <a:ext cx="71635" cy="21050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sz="400" i="1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D3217205-3668-4BE5-9D79-35D9254AA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783" y="4170203"/>
                  <a:ext cx="71635" cy="210507"/>
                </a:xfrm>
                <a:prstGeom prst="rect">
                  <a:avLst/>
                </a:prstGeom>
                <a:blipFill>
                  <a:blip r:embed="rId19"/>
                  <a:stretch>
                    <a:fillRect l="-50000" r="-58333" b="-171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B4AA7A9F-9E56-48FC-B94E-1D7068DBEA36}"/>
                    </a:ext>
                  </a:extLst>
                </p:cNvPr>
                <p:cNvSpPr txBox="1"/>
                <p:nvPr/>
              </p:nvSpPr>
              <p:spPr>
                <a:xfrm>
                  <a:off x="6907492" y="4190346"/>
                  <a:ext cx="82105" cy="21050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sz="400" i="1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B4AA7A9F-9E56-48FC-B94E-1D7068DBE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492" y="4190346"/>
                  <a:ext cx="82105" cy="210507"/>
                </a:xfrm>
                <a:prstGeom prst="rect">
                  <a:avLst/>
                </a:prstGeom>
                <a:blipFill>
                  <a:blip r:embed="rId20"/>
                  <a:stretch>
                    <a:fillRect l="-42857" r="-35714" b="-171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79BCB28B-C200-48EF-BA70-890344D8100A}"/>
                    </a:ext>
                  </a:extLst>
                </p:cNvPr>
                <p:cNvSpPr txBox="1"/>
                <p:nvPr/>
              </p:nvSpPr>
              <p:spPr>
                <a:xfrm>
                  <a:off x="7425197" y="4173434"/>
                  <a:ext cx="82105" cy="21050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sz="400" i="1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79BCB28B-C200-48EF-BA70-890344D81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197" y="4173434"/>
                  <a:ext cx="82105" cy="210507"/>
                </a:xfrm>
                <a:prstGeom prst="rect">
                  <a:avLst/>
                </a:prstGeom>
                <a:blipFill>
                  <a:blip r:embed="rId21"/>
                  <a:stretch>
                    <a:fillRect l="-42857" r="-35714" b="-2058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023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1C3C11-2FC0-463C-97DF-BB74CFE4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5" y="2017945"/>
            <a:ext cx="5373605" cy="282210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451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 im Nervensystem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5760135" y="4854014"/>
            <a:ext cx="54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Neuron im Nervensystem</a:t>
            </a:r>
            <a:r>
              <a:rPr lang="de-DE" dirty="0">
                <a:solidFill>
                  <a:srgbClr val="002060"/>
                </a:solidFill>
              </a:rPr>
              <a:t>: viele Inputs, ein Output.</a:t>
            </a:r>
            <a:endParaRPr lang="LID4096" dirty="0">
              <a:solidFill>
                <a:srgbClr val="00206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3409197" y="4663407"/>
            <a:ext cx="278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rgbClr val="002060"/>
                </a:solidFill>
              </a:rPr>
              <a:t>Frank Rosenblatt, 1957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A84D88-A78B-4505-8F2D-540BAA2D4F52}"/>
              </a:ext>
            </a:extLst>
          </p:cNvPr>
          <p:cNvSpPr txBox="1"/>
          <p:nvPr/>
        </p:nvSpPr>
        <p:spPr>
          <a:xfrm>
            <a:off x="6836406" y="4277700"/>
            <a:ext cx="278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>
                <a:solidFill>
                  <a:srgbClr val="002060"/>
                </a:solidFill>
              </a:rPr>
              <a:t>Threshold: Schwellenwert (m.)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BDB560-6E8D-460E-AF8D-F322A836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8030"/>
            <a:ext cx="3340099" cy="175415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4B85F3-D868-4A07-B74D-138AF4C4F8C7}"/>
              </a:ext>
            </a:extLst>
          </p:cNvPr>
          <p:cNvCxnSpPr>
            <a:cxnSpLocks/>
          </p:cNvCxnSpPr>
          <p:nvPr/>
        </p:nvCxnSpPr>
        <p:spPr>
          <a:xfrm flipV="1">
            <a:off x="5760135" y="2786333"/>
            <a:ext cx="335865" cy="189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B04DD1-370E-417C-9B6A-1368EB3E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12" y="1092737"/>
            <a:ext cx="7347328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DC4C2A-0448-467E-B4F1-5592183A1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39" y="1564642"/>
            <a:ext cx="5000997" cy="43053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8B81401-1AFF-4385-A170-6865C96DA84F}"/>
              </a:ext>
            </a:extLst>
          </p:cNvPr>
          <p:cNvSpPr txBox="1"/>
          <p:nvPr/>
        </p:nvSpPr>
        <p:spPr>
          <a:xfrm>
            <a:off x="8262487" y="5191388"/>
            <a:ext cx="133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hlinkClick r:id="rId6"/>
              </a:rPr>
              <a:t>Logikgatter</a:t>
            </a:r>
            <a:endParaRPr lang="de-DE" b="1" dirty="0">
              <a:solidFill>
                <a:srgbClr val="00206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706549-D1B9-433A-8F2A-869737522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918" y="1275004"/>
            <a:ext cx="2383282" cy="38431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Logikgatter</a:t>
            </a:r>
          </a:p>
        </p:txBody>
      </p:sp>
    </p:spTree>
    <p:extLst>
      <p:ext uri="{BB962C8B-B14F-4D97-AF65-F5344CB8AC3E}">
        <p14:creationId xmlns:p14="http://schemas.microsoft.com/office/powerpoint/2010/main" val="5801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767F91F-32F9-4652-8388-69255E7A6A3D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Logikgatter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FEA150-038C-410F-B95E-29E9EFB51F13}"/>
              </a:ext>
            </a:extLst>
          </p:cNvPr>
          <p:cNvSpPr txBox="1"/>
          <p:nvPr/>
        </p:nvSpPr>
        <p:spPr>
          <a:xfrm>
            <a:off x="9782045" y="6300304"/>
            <a:ext cx="197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err="1">
                <a:solidFill>
                  <a:srgbClr val="002060"/>
                </a:solidFill>
              </a:rPr>
              <a:t>wikipedia</a:t>
            </a:r>
            <a:r>
              <a:rPr lang="en-US" altLang="zh-CN" sz="1200" i="1" dirty="0">
                <a:solidFill>
                  <a:srgbClr val="002060"/>
                </a:solidFill>
              </a:rPr>
              <a:t>.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911110" y="1112246"/>
            <a:ext cx="9648873" cy="5188058"/>
            <a:chOff x="911110" y="1112246"/>
            <a:chExt cx="9648873" cy="518805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894198-3855-4A67-851F-5E22DC646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110" y="5234704"/>
              <a:ext cx="9648873" cy="1065600"/>
            </a:xfrm>
            <a:prstGeom prst="rect">
              <a:avLst/>
            </a:prstGeom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110" y="1112246"/>
              <a:ext cx="9648873" cy="413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17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Logikgatter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DFE326D-A02B-47A5-AFF7-AE7086F90E2A}"/>
              </a:ext>
            </a:extLst>
          </p:cNvPr>
          <p:cNvGrpSpPr/>
          <p:nvPr/>
        </p:nvGrpSpPr>
        <p:grpSpPr>
          <a:xfrm>
            <a:off x="1203403" y="1789202"/>
            <a:ext cx="5681914" cy="3728170"/>
            <a:chOff x="2928686" y="1564915"/>
            <a:chExt cx="5681914" cy="372817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1CEAD72-ED41-4357-A9AF-D074443E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686" y="1880277"/>
              <a:ext cx="5681914" cy="341280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3784410-6747-44CA-A77A-B4B9B1E9BAFB}"/>
                </a:ext>
              </a:extLst>
            </p:cNvPr>
            <p:cNvSpPr txBox="1"/>
            <p:nvPr/>
          </p:nvSpPr>
          <p:spPr>
            <a:xfrm>
              <a:off x="4103471" y="1564915"/>
              <a:ext cx="4333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002060"/>
                  </a:solidFill>
                </a:rPr>
                <a:t>AND, OR &amp; XOR-Operationen</a:t>
              </a:r>
              <a:endParaRPr lang="en-GB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ADDC4C2A-0448-467E-B4F1-5592183A1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430" y="1900703"/>
            <a:ext cx="4105407" cy="353437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8396183" y="1370421"/>
            <a:ext cx="167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719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9551CB-19A7-42F0-8682-37DB4E49FA21}"/>
              </a:ext>
            </a:extLst>
          </p:cNvPr>
          <p:cNvGrpSpPr/>
          <p:nvPr/>
        </p:nvGrpSpPr>
        <p:grpSpPr>
          <a:xfrm>
            <a:off x="1000351" y="2024626"/>
            <a:ext cx="540000" cy="540000"/>
            <a:chOff x="1699404" y="1768414"/>
            <a:chExt cx="540000" cy="540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08920AA-310E-4BF3-9491-59A6E39D04DF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/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A8A37EE-3819-4A5B-BA13-88EC4E4BC71D}"/>
              </a:ext>
            </a:extLst>
          </p:cNvPr>
          <p:cNvGrpSpPr/>
          <p:nvPr/>
        </p:nvGrpSpPr>
        <p:grpSpPr>
          <a:xfrm>
            <a:off x="981187" y="3795514"/>
            <a:ext cx="540000" cy="540000"/>
            <a:chOff x="1680240" y="3539302"/>
            <a:chExt cx="540000" cy="5400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05D01F6-5350-452D-95C5-037A3FD9438A}"/>
                </a:ext>
              </a:extLst>
            </p:cNvPr>
            <p:cNvSpPr/>
            <p:nvPr/>
          </p:nvSpPr>
          <p:spPr>
            <a:xfrm>
              <a:off x="1680240" y="3539302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/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57AA31-57B6-42B9-B65A-FDE3D58FD1D0}"/>
              </a:ext>
            </a:extLst>
          </p:cNvPr>
          <p:cNvGrpSpPr/>
          <p:nvPr/>
        </p:nvGrpSpPr>
        <p:grpSpPr>
          <a:xfrm>
            <a:off x="2983323" y="1969762"/>
            <a:ext cx="2520000" cy="2520000"/>
            <a:chOff x="1699404" y="1768414"/>
            <a:chExt cx="540000" cy="54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D8DA8EF-EC45-467B-B51E-F1CD773782D5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/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/>
                </a:p>
                <a:p>
                  <a:pPr algn="ctr"/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de-DE" sz="16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lineare Funktion</a:t>
                  </a:r>
                  <a:endParaRPr lang="de-D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blipFill>
                  <a:blip r:embed="rId7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/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5E7320C-6C9B-4AF8-87AB-92B16DEC807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1461270" y="2485545"/>
            <a:ext cx="1522053" cy="5751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D529C8-AEB6-48E9-B15F-029AFEBBF637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1442106" y="3429000"/>
            <a:ext cx="1541217" cy="44559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/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88D527-AF00-4D89-A15A-3219C49856E7}"/>
              </a:ext>
            </a:extLst>
          </p:cNvPr>
          <p:cNvCxnSpPr>
            <a:cxnSpLocks/>
          </p:cNvCxnSpPr>
          <p:nvPr/>
        </p:nvCxnSpPr>
        <p:spPr>
          <a:xfrm flipV="1">
            <a:off x="5526531" y="3279445"/>
            <a:ext cx="1804978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/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GB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e-DE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blipFill>
                <a:blip r:embed="rId10"/>
                <a:stretch>
                  <a:fillRect r="-6373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EA17C7F2-EC87-40D8-B3B9-B5C86E9D56E4}"/>
              </a:ext>
            </a:extLst>
          </p:cNvPr>
          <p:cNvSpPr txBox="1"/>
          <p:nvPr/>
        </p:nvSpPr>
        <p:spPr>
          <a:xfrm>
            <a:off x="5508243" y="3340957"/>
            <a:ext cx="204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Aktivierungsfunktion</a:t>
            </a:r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F4EBF79-F429-4B56-9767-D860A382BBBB}"/>
              </a:ext>
            </a:extLst>
          </p:cNvPr>
          <p:cNvSpPr/>
          <p:nvPr/>
        </p:nvSpPr>
        <p:spPr>
          <a:xfrm>
            <a:off x="733806" y="1810512"/>
            <a:ext cx="1104138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336A9-D581-40BE-BA59-E81ABE36715D}"/>
              </a:ext>
            </a:extLst>
          </p:cNvPr>
          <p:cNvSpPr/>
          <p:nvPr/>
        </p:nvSpPr>
        <p:spPr>
          <a:xfrm>
            <a:off x="2892172" y="1821482"/>
            <a:ext cx="4578475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2B2926F-B565-4805-8055-8218A0DBECBA}"/>
              </a:ext>
            </a:extLst>
          </p:cNvPr>
          <p:cNvSpPr txBox="1"/>
          <p:nvPr/>
        </p:nvSpPr>
        <p:spPr>
          <a:xfrm>
            <a:off x="7470647" y="310438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(</a:t>
            </a:r>
            <a:r>
              <a:rPr lang="de-DE" i="1" dirty="0">
                <a:solidFill>
                  <a:srgbClr val="002060"/>
                </a:solidFill>
              </a:rPr>
              <a:t>y</a:t>
            </a:r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3CD721A-A5BB-4D2D-95FE-4066EDC8A7CF}"/>
              </a:ext>
            </a:extLst>
          </p:cNvPr>
          <p:cNvSpPr txBox="1"/>
          <p:nvPr/>
        </p:nvSpPr>
        <p:spPr>
          <a:xfrm>
            <a:off x="2850678" y="1445897"/>
            <a:ext cx="1688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Schicht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78F2573-7EB9-40CA-8415-81CFF1F9E84D}"/>
              </a:ext>
            </a:extLst>
          </p:cNvPr>
          <p:cNvSpPr txBox="1"/>
          <p:nvPr/>
        </p:nvSpPr>
        <p:spPr>
          <a:xfrm>
            <a:off x="594343" y="145200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put Schicht</a:t>
            </a:r>
            <a:endParaRPr lang="de-DE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/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</a:rPr>
                  <a:t>passenden Parametern</a:t>
                </a:r>
                <a:r>
                  <a:rPr lang="de-DE" dirty="0">
                    <a:solidFill>
                      <a:srgbClr val="002060"/>
                    </a:solidFill>
                  </a:rPr>
                  <a:t>:</a:t>
                </a: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einem Dreiergruppe von Zahlen 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blipFill>
                <a:blip r:embed="rId11"/>
                <a:stretch>
                  <a:fillRect l="-1146" t="-4717" r="-2006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Grafik 52">
            <a:extLst>
              <a:ext uri="{FF2B5EF4-FFF2-40B4-BE49-F238E27FC236}">
                <a16:creationId xmlns:a16="http://schemas.microsoft.com/office/drawing/2014/main" id="{C3EFD10C-34AF-4107-A4C6-266E4F605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976" y="145613"/>
            <a:ext cx="2395613" cy="1438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2CB500E-3101-4B4A-943E-14496B63B938}"/>
                  </a:ext>
                </a:extLst>
              </p:cNvPr>
              <p:cNvSpPr txBox="1"/>
              <p:nvPr/>
            </p:nvSpPr>
            <p:spPr>
              <a:xfrm>
                <a:off x="495538" y="5105483"/>
                <a:ext cx="29517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</a:rPr>
                  <a:t>eine Möglichkeit:</a:t>
                </a:r>
              </a:p>
              <a:p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acc>
                    <m: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=1.5)</a:t>
                </a: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2CB500E-3101-4B4A-943E-14496B63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8" y="5105483"/>
                <a:ext cx="2951750" cy="646331"/>
              </a:xfrm>
              <a:prstGeom prst="rect">
                <a:avLst/>
              </a:prstGeom>
              <a:blipFill>
                <a:blip r:embed="rId13"/>
                <a:stretch>
                  <a:fillRect l="-1649" t="-5660" b="-132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A015DA2-478F-4BC8-8C9E-57B2D73D3E5E}"/>
                  </a:ext>
                </a:extLst>
              </p:cNvPr>
              <p:cNvSpPr txBox="1"/>
              <p:nvPr/>
            </p:nvSpPr>
            <p:spPr>
              <a:xfrm>
                <a:off x="478643" y="6025292"/>
                <a:ext cx="3102758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 err="1">
                    <a:solidFill>
                      <a:srgbClr val="002060"/>
                    </a:solidFill>
                  </a:rPr>
                  <a:t>unendliche</a:t>
                </a:r>
                <a:r>
                  <a:rPr lang="en-GB" b="1" dirty="0">
                    <a:solidFill>
                      <a:srgbClr val="002060"/>
                    </a:solidFill>
                  </a:rPr>
                  <a:t> </a:t>
                </a:r>
                <a:r>
                  <a:rPr lang="en-GB" b="1" dirty="0" err="1">
                    <a:solidFill>
                      <a:srgbClr val="002060"/>
                    </a:solidFill>
                  </a:rPr>
                  <a:t>Möglichkeiten</a:t>
                </a:r>
                <a:r>
                  <a:rPr lang="en-GB" b="1" dirty="0">
                    <a:solidFill>
                      <a:srgbClr val="002060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GB" sz="20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GB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sz="20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=(1, 2)</a:t>
                </a: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A015DA2-478F-4BC8-8C9E-57B2D73D3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43" y="6025292"/>
                <a:ext cx="3102758" cy="677108"/>
              </a:xfrm>
              <a:prstGeom prst="rect">
                <a:avLst/>
              </a:prstGeom>
              <a:blipFill>
                <a:blip r:embed="rId14"/>
                <a:stretch>
                  <a:fillRect l="-1768" t="-4505" b="-153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042CC15E-1FAF-4959-BA70-B3350AAD7493}"/>
                  </a:ext>
                </a:extLst>
              </p:cNvPr>
              <p:cNvSpPr txBox="1"/>
              <p:nvPr/>
            </p:nvSpPr>
            <p:spPr>
              <a:xfrm>
                <a:off x="3697837" y="4961751"/>
                <a:ext cx="75456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=1.5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=1.5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=1.5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=1.5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042CC15E-1FAF-4959-BA70-B3350AAD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37" y="4961751"/>
                <a:ext cx="7545620" cy="1200329"/>
              </a:xfrm>
              <a:prstGeom prst="rect">
                <a:avLst/>
              </a:prstGeom>
              <a:blipFill>
                <a:blip r:embed="rId15"/>
                <a:stretch>
                  <a:fillRect l="-728" t="-3553" b="-65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hteck 60">
            <a:extLst>
              <a:ext uri="{FF2B5EF4-FFF2-40B4-BE49-F238E27FC236}">
                <a16:creationId xmlns:a16="http://schemas.microsoft.com/office/drawing/2014/main" id="{A2CC7304-B90D-4F8C-8BBE-82010EFAB775}"/>
              </a:ext>
            </a:extLst>
          </p:cNvPr>
          <p:cNvSpPr/>
          <p:nvPr/>
        </p:nvSpPr>
        <p:spPr>
          <a:xfrm>
            <a:off x="9420848" y="420546"/>
            <a:ext cx="459445" cy="102535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1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  <p:bldP spid="39" grpId="0"/>
      <p:bldP spid="41" grpId="0"/>
      <p:bldP spid="43" grpId="0" animBg="1"/>
      <p:bldP spid="44" grpId="0" animBg="1"/>
      <p:bldP spid="47" grpId="0"/>
      <p:bldP spid="48" grpId="0"/>
      <p:bldP spid="49" grpId="0"/>
      <p:bldP spid="52" grpId="0"/>
      <p:bldP spid="54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9551CB-19A7-42F0-8682-37DB4E49FA21}"/>
              </a:ext>
            </a:extLst>
          </p:cNvPr>
          <p:cNvGrpSpPr/>
          <p:nvPr/>
        </p:nvGrpSpPr>
        <p:grpSpPr>
          <a:xfrm>
            <a:off x="1000351" y="2024626"/>
            <a:ext cx="540000" cy="540000"/>
            <a:chOff x="1699404" y="1768414"/>
            <a:chExt cx="540000" cy="540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08920AA-310E-4BF3-9491-59A6E39D04DF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/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A8A37EE-3819-4A5B-BA13-88EC4E4BC71D}"/>
              </a:ext>
            </a:extLst>
          </p:cNvPr>
          <p:cNvGrpSpPr/>
          <p:nvPr/>
        </p:nvGrpSpPr>
        <p:grpSpPr>
          <a:xfrm>
            <a:off x="981187" y="3795514"/>
            <a:ext cx="540000" cy="540000"/>
            <a:chOff x="1680240" y="3539302"/>
            <a:chExt cx="540000" cy="5400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05D01F6-5350-452D-95C5-037A3FD9438A}"/>
                </a:ext>
              </a:extLst>
            </p:cNvPr>
            <p:cNvSpPr/>
            <p:nvPr/>
          </p:nvSpPr>
          <p:spPr>
            <a:xfrm>
              <a:off x="1680240" y="3539302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/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57AA31-57B6-42B9-B65A-FDE3D58FD1D0}"/>
              </a:ext>
            </a:extLst>
          </p:cNvPr>
          <p:cNvGrpSpPr/>
          <p:nvPr/>
        </p:nvGrpSpPr>
        <p:grpSpPr>
          <a:xfrm>
            <a:off x="2983323" y="1969762"/>
            <a:ext cx="2520000" cy="2520000"/>
            <a:chOff x="1699404" y="1768414"/>
            <a:chExt cx="540000" cy="54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D8DA8EF-EC45-467B-B51E-F1CD773782D5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/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/>
                </a:p>
                <a:p>
                  <a:pPr algn="ctr"/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de-DE" sz="16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lineare Funktion</a:t>
                  </a:r>
                  <a:endParaRPr lang="de-D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blipFill>
                  <a:blip r:embed="rId7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/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5E7320C-6C9B-4AF8-87AB-92B16DEC807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1461270" y="2485545"/>
            <a:ext cx="1522053" cy="5751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D529C8-AEB6-48E9-B15F-029AFEBBF637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1442106" y="3429000"/>
            <a:ext cx="1541217" cy="44559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/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88D527-AF00-4D89-A15A-3219C49856E7}"/>
              </a:ext>
            </a:extLst>
          </p:cNvPr>
          <p:cNvCxnSpPr>
            <a:cxnSpLocks/>
          </p:cNvCxnSpPr>
          <p:nvPr/>
        </p:nvCxnSpPr>
        <p:spPr>
          <a:xfrm flipV="1">
            <a:off x="5526531" y="3279445"/>
            <a:ext cx="1804978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/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GB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e-DE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blipFill>
                <a:blip r:embed="rId10"/>
                <a:stretch>
                  <a:fillRect r="-6373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EA17C7F2-EC87-40D8-B3B9-B5C86E9D56E4}"/>
              </a:ext>
            </a:extLst>
          </p:cNvPr>
          <p:cNvSpPr txBox="1"/>
          <p:nvPr/>
        </p:nvSpPr>
        <p:spPr>
          <a:xfrm>
            <a:off x="5508243" y="3340957"/>
            <a:ext cx="204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Aktivierungsfunktion</a:t>
            </a:r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F4EBF79-F429-4B56-9767-D860A382BBBB}"/>
              </a:ext>
            </a:extLst>
          </p:cNvPr>
          <p:cNvSpPr/>
          <p:nvPr/>
        </p:nvSpPr>
        <p:spPr>
          <a:xfrm>
            <a:off x="733806" y="1810512"/>
            <a:ext cx="1104138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336A9-D581-40BE-BA59-E81ABE36715D}"/>
              </a:ext>
            </a:extLst>
          </p:cNvPr>
          <p:cNvSpPr/>
          <p:nvPr/>
        </p:nvSpPr>
        <p:spPr>
          <a:xfrm>
            <a:off x="2892172" y="1821482"/>
            <a:ext cx="4578475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2B2926F-B565-4805-8055-8218A0DBECBA}"/>
              </a:ext>
            </a:extLst>
          </p:cNvPr>
          <p:cNvSpPr txBox="1"/>
          <p:nvPr/>
        </p:nvSpPr>
        <p:spPr>
          <a:xfrm>
            <a:off x="7470647" y="310438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(</a:t>
            </a:r>
            <a:r>
              <a:rPr lang="de-DE" i="1" dirty="0">
                <a:solidFill>
                  <a:srgbClr val="002060"/>
                </a:solidFill>
              </a:rPr>
              <a:t>y</a:t>
            </a:r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3CD721A-A5BB-4D2D-95FE-4066EDC8A7CF}"/>
              </a:ext>
            </a:extLst>
          </p:cNvPr>
          <p:cNvSpPr txBox="1"/>
          <p:nvPr/>
        </p:nvSpPr>
        <p:spPr>
          <a:xfrm>
            <a:off x="2850678" y="1445897"/>
            <a:ext cx="1688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Schicht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78F2573-7EB9-40CA-8415-81CFF1F9E84D}"/>
              </a:ext>
            </a:extLst>
          </p:cNvPr>
          <p:cNvSpPr txBox="1"/>
          <p:nvPr/>
        </p:nvSpPr>
        <p:spPr>
          <a:xfrm>
            <a:off x="594343" y="145200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put Schicht</a:t>
            </a:r>
            <a:endParaRPr lang="de-DE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/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</a:rPr>
                  <a:t>passenden Parametern</a:t>
                </a:r>
                <a:r>
                  <a:rPr lang="de-DE" dirty="0">
                    <a:solidFill>
                      <a:srgbClr val="002060"/>
                    </a:solidFill>
                  </a:rPr>
                  <a:t>:</a:t>
                </a: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einem Dreiergruppe von Zahlen 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blipFill>
                <a:blip r:embed="rId11"/>
                <a:stretch>
                  <a:fillRect l="-1146" t="-4717" r="-2006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Grafik 52">
            <a:extLst>
              <a:ext uri="{FF2B5EF4-FFF2-40B4-BE49-F238E27FC236}">
                <a16:creationId xmlns:a16="http://schemas.microsoft.com/office/drawing/2014/main" id="{C3EFD10C-34AF-4107-A4C6-266E4F605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976" y="145613"/>
            <a:ext cx="2395613" cy="1438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2CB500E-3101-4B4A-943E-14496B63B938}"/>
                  </a:ext>
                </a:extLst>
              </p:cNvPr>
              <p:cNvSpPr txBox="1"/>
              <p:nvPr/>
            </p:nvSpPr>
            <p:spPr>
              <a:xfrm>
                <a:off x="495538" y="5105483"/>
                <a:ext cx="29517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</a:rPr>
                  <a:t>eine Möglichkeit:</a:t>
                </a:r>
              </a:p>
              <a:p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acc>
                    <m: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=0.5)</a:t>
                </a: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2CB500E-3101-4B4A-943E-14496B63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8" y="5105483"/>
                <a:ext cx="2951750" cy="646331"/>
              </a:xfrm>
              <a:prstGeom prst="rect">
                <a:avLst/>
              </a:prstGeom>
              <a:blipFill>
                <a:blip r:embed="rId13"/>
                <a:stretch>
                  <a:fillRect l="-1649" t="-5660" b="-132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F20B5FC9-090C-40F1-95D2-83450524ABE7}"/>
                  </a:ext>
                </a:extLst>
              </p:cNvPr>
              <p:cNvSpPr txBox="1"/>
              <p:nvPr/>
            </p:nvSpPr>
            <p:spPr>
              <a:xfrm>
                <a:off x="3697837" y="4961751"/>
                <a:ext cx="75456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=0.5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f(x)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F20B5FC9-090C-40F1-95D2-83450524A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37" y="4961751"/>
                <a:ext cx="7545620" cy="1200329"/>
              </a:xfrm>
              <a:prstGeom prst="rect">
                <a:avLst/>
              </a:prstGeom>
              <a:blipFill>
                <a:blip r:embed="rId14"/>
                <a:stretch>
                  <a:fillRect l="-728" t="-3553" b="-65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A015DA2-478F-4BC8-8C9E-57B2D73D3E5E}"/>
                  </a:ext>
                </a:extLst>
              </p:cNvPr>
              <p:cNvSpPr txBox="1"/>
              <p:nvPr/>
            </p:nvSpPr>
            <p:spPr>
              <a:xfrm>
                <a:off x="478643" y="6025292"/>
                <a:ext cx="609447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 err="1">
                    <a:solidFill>
                      <a:srgbClr val="002060"/>
                    </a:solidFill>
                  </a:rPr>
                  <a:t>unendliche</a:t>
                </a:r>
                <a:r>
                  <a:rPr lang="en-GB" b="1" dirty="0">
                    <a:solidFill>
                      <a:srgbClr val="002060"/>
                    </a:solidFill>
                  </a:rPr>
                  <a:t> </a:t>
                </a:r>
                <a:r>
                  <a:rPr lang="en-GB" b="1" dirty="0" err="1">
                    <a:solidFill>
                      <a:srgbClr val="002060"/>
                    </a:solidFill>
                  </a:rPr>
                  <a:t>Möglichkeiten</a:t>
                </a:r>
                <a:r>
                  <a:rPr lang="en-GB" b="1" dirty="0">
                    <a:solidFill>
                      <a:srgbClr val="002060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GB" sz="20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GB" sz="20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sz="20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=(0, 1)</a:t>
                </a: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A015DA2-478F-4BC8-8C9E-57B2D73D3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43" y="6025292"/>
                <a:ext cx="6094476" cy="677108"/>
              </a:xfrm>
              <a:prstGeom prst="rect">
                <a:avLst/>
              </a:prstGeom>
              <a:blipFill>
                <a:blip r:embed="rId15"/>
                <a:stretch>
                  <a:fillRect l="-901" t="-4505" b="-153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>
            <a:extLst>
              <a:ext uri="{FF2B5EF4-FFF2-40B4-BE49-F238E27FC236}">
                <a16:creationId xmlns:a16="http://schemas.microsoft.com/office/drawing/2014/main" id="{60E004A5-377F-4AF6-9429-67E8D5AC583C}"/>
              </a:ext>
            </a:extLst>
          </p:cNvPr>
          <p:cNvSpPr/>
          <p:nvPr/>
        </p:nvSpPr>
        <p:spPr>
          <a:xfrm>
            <a:off x="9887192" y="420546"/>
            <a:ext cx="459445" cy="102535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80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9551CB-19A7-42F0-8682-37DB4E49FA21}"/>
              </a:ext>
            </a:extLst>
          </p:cNvPr>
          <p:cNvGrpSpPr/>
          <p:nvPr/>
        </p:nvGrpSpPr>
        <p:grpSpPr>
          <a:xfrm>
            <a:off x="1000351" y="2024626"/>
            <a:ext cx="540000" cy="540000"/>
            <a:chOff x="1699404" y="1768414"/>
            <a:chExt cx="540000" cy="540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08920AA-310E-4BF3-9491-59A6E39D04DF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/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9AF57A3-92CF-4984-815C-9F3C61103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60" y="1853748"/>
                  <a:ext cx="4459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A8A37EE-3819-4A5B-BA13-88EC4E4BC71D}"/>
              </a:ext>
            </a:extLst>
          </p:cNvPr>
          <p:cNvGrpSpPr/>
          <p:nvPr/>
        </p:nvGrpSpPr>
        <p:grpSpPr>
          <a:xfrm>
            <a:off x="981187" y="3795514"/>
            <a:ext cx="540000" cy="540000"/>
            <a:chOff x="1680240" y="3539302"/>
            <a:chExt cx="540000" cy="5400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05D01F6-5350-452D-95C5-037A3FD9438A}"/>
                </a:ext>
              </a:extLst>
            </p:cNvPr>
            <p:cNvSpPr/>
            <p:nvPr/>
          </p:nvSpPr>
          <p:spPr>
            <a:xfrm>
              <a:off x="1680240" y="3539302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/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8F74386-C7AB-4094-9604-8D724E277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9704" y="3624636"/>
                  <a:ext cx="4459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57AA31-57B6-42B9-B65A-FDE3D58FD1D0}"/>
              </a:ext>
            </a:extLst>
          </p:cNvPr>
          <p:cNvGrpSpPr/>
          <p:nvPr/>
        </p:nvGrpSpPr>
        <p:grpSpPr>
          <a:xfrm>
            <a:off x="2983323" y="1969762"/>
            <a:ext cx="2520000" cy="2520000"/>
            <a:chOff x="1699404" y="1768414"/>
            <a:chExt cx="540000" cy="54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D8DA8EF-EC45-467B-B51E-F1CD773782D5}"/>
                </a:ext>
              </a:extLst>
            </p:cNvPr>
            <p:cNvSpPr/>
            <p:nvPr/>
          </p:nvSpPr>
          <p:spPr>
            <a:xfrm>
              <a:off x="1699404" y="1768414"/>
              <a:ext cx="540000" cy="54000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/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18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i="1" baseline="-25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de-DE" dirty="0"/>
                </a:p>
                <a:p>
                  <a:pPr algn="ctr"/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de-DE" sz="16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lineare Funktion</a:t>
                  </a:r>
                  <a:endParaRPr lang="de-D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956642-1084-4B13-8729-D747C9C7E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865" y="1945819"/>
                  <a:ext cx="408051" cy="138500"/>
                </a:xfrm>
                <a:prstGeom prst="rect">
                  <a:avLst/>
                </a:prstGeom>
                <a:blipFill>
                  <a:blip r:embed="rId7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/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de-DE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272D73B-71BE-4AB6-ABBE-B2F46E01C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2294626"/>
                <a:ext cx="11041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5E7320C-6C9B-4AF8-87AB-92B16DEC807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1461270" y="2485545"/>
            <a:ext cx="1522053" cy="5751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D529C8-AEB6-48E9-B15F-029AFEBBF637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1442106" y="3429000"/>
            <a:ext cx="1541217" cy="44559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/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𝑤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r>
                        <a:rPr lang="de-DE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n-GB" sz="18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965CF19-2A91-41CE-9C8F-F6A20460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50" y="3786061"/>
                <a:ext cx="11041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88D527-AF00-4D89-A15A-3219C49856E7}"/>
              </a:ext>
            </a:extLst>
          </p:cNvPr>
          <p:cNvCxnSpPr>
            <a:cxnSpLocks/>
          </p:cNvCxnSpPr>
          <p:nvPr/>
        </p:nvCxnSpPr>
        <p:spPr>
          <a:xfrm flipV="1">
            <a:off x="5526531" y="3279445"/>
            <a:ext cx="1804978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/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GB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GB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e-DE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B03350-CEE4-44C4-B309-1C64C802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85" y="2949009"/>
                <a:ext cx="1239474" cy="369332"/>
              </a:xfrm>
              <a:prstGeom prst="rect">
                <a:avLst/>
              </a:prstGeom>
              <a:blipFill>
                <a:blip r:embed="rId10"/>
                <a:stretch>
                  <a:fillRect r="-6373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EA17C7F2-EC87-40D8-B3B9-B5C86E9D56E4}"/>
              </a:ext>
            </a:extLst>
          </p:cNvPr>
          <p:cNvSpPr txBox="1"/>
          <p:nvPr/>
        </p:nvSpPr>
        <p:spPr>
          <a:xfrm>
            <a:off x="5508243" y="3340957"/>
            <a:ext cx="204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Aktivierungsfunktion</a:t>
            </a:r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F4EBF79-F429-4B56-9767-D860A382BBBB}"/>
              </a:ext>
            </a:extLst>
          </p:cNvPr>
          <p:cNvSpPr/>
          <p:nvPr/>
        </p:nvSpPr>
        <p:spPr>
          <a:xfrm>
            <a:off x="733806" y="1810512"/>
            <a:ext cx="1104138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336A9-D581-40BE-BA59-E81ABE36715D}"/>
              </a:ext>
            </a:extLst>
          </p:cNvPr>
          <p:cNvSpPr/>
          <p:nvPr/>
        </p:nvSpPr>
        <p:spPr>
          <a:xfrm>
            <a:off x="2892172" y="1821482"/>
            <a:ext cx="4578475" cy="273411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2B2926F-B565-4805-8055-8218A0DBECBA}"/>
              </a:ext>
            </a:extLst>
          </p:cNvPr>
          <p:cNvSpPr txBox="1"/>
          <p:nvPr/>
        </p:nvSpPr>
        <p:spPr>
          <a:xfrm>
            <a:off x="7470647" y="310438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(</a:t>
            </a:r>
            <a:r>
              <a:rPr lang="de-DE" i="1" dirty="0">
                <a:solidFill>
                  <a:srgbClr val="002060"/>
                </a:solidFill>
              </a:rPr>
              <a:t>y</a:t>
            </a:r>
            <a:r>
              <a:rPr lang="de-DE" sz="18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3CD721A-A5BB-4D2D-95FE-4066EDC8A7CF}"/>
              </a:ext>
            </a:extLst>
          </p:cNvPr>
          <p:cNvSpPr txBox="1"/>
          <p:nvPr/>
        </p:nvSpPr>
        <p:spPr>
          <a:xfrm>
            <a:off x="2850678" y="1445897"/>
            <a:ext cx="1688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Schicht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78F2573-7EB9-40CA-8415-81CFF1F9E84D}"/>
              </a:ext>
            </a:extLst>
          </p:cNvPr>
          <p:cNvSpPr txBox="1"/>
          <p:nvPr/>
        </p:nvSpPr>
        <p:spPr>
          <a:xfrm>
            <a:off x="594343" y="1452004"/>
            <a:ext cx="1481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de-DE" sz="1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put Schicht</a:t>
            </a:r>
            <a:endParaRPr lang="de-DE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/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</a:rPr>
                  <a:t>passenden Parametern ?</a:t>
                </a:r>
                <a:endParaRPr lang="de-DE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einem Dreiergruppe von Zahlen 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sz="18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5C7C802-F392-4EA1-BFB6-266644453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519" y="1940609"/>
                <a:ext cx="4252481" cy="646331"/>
              </a:xfrm>
              <a:prstGeom prst="rect">
                <a:avLst/>
              </a:prstGeom>
              <a:blipFill>
                <a:blip r:embed="rId11"/>
                <a:stretch>
                  <a:fillRect l="-1146" t="-4717" r="-2006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Grafik 52">
            <a:extLst>
              <a:ext uri="{FF2B5EF4-FFF2-40B4-BE49-F238E27FC236}">
                <a16:creationId xmlns:a16="http://schemas.microsoft.com/office/drawing/2014/main" id="{C3EFD10C-34AF-4107-A4C6-266E4F605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976" y="145613"/>
            <a:ext cx="2395613" cy="1438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F20B5FC9-090C-40F1-95D2-83450524ABE7}"/>
                  </a:ext>
                </a:extLst>
              </p:cNvPr>
              <p:cNvSpPr txBox="1"/>
              <p:nvPr/>
            </p:nvSpPr>
            <p:spPr>
              <a:xfrm>
                <a:off x="3697836" y="4961751"/>
                <a:ext cx="784189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b="1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0</a:t>
                </a: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1)   </a:t>
                </a:r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de-DE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𝑤</m:t>
                    </m:r>
                    <m:r>
                      <a:rPr lang="en-GB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b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</a:t>
                </a:r>
                <a:r>
                  <a:rPr lang="de-DE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F20B5FC9-090C-40F1-95D2-83450524A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36" y="4961751"/>
                <a:ext cx="7841891" cy="1200329"/>
              </a:xfrm>
              <a:prstGeom prst="rect">
                <a:avLst/>
              </a:prstGeom>
              <a:blipFill>
                <a:blip r:embed="rId13"/>
                <a:stretch>
                  <a:fillRect l="-700" t="-3553" r="-933" b="-65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feld 37">
            <a:extLst>
              <a:ext uri="{FF2B5EF4-FFF2-40B4-BE49-F238E27FC236}">
                <a16:creationId xmlns:a16="http://schemas.microsoft.com/office/drawing/2014/main" id="{4DBC7B7C-7F15-4757-9515-9ADAF437450A}"/>
              </a:ext>
            </a:extLst>
          </p:cNvPr>
          <p:cNvSpPr txBox="1"/>
          <p:nvPr/>
        </p:nvSpPr>
        <p:spPr>
          <a:xfrm>
            <a:off x="495538" y="5105483"/>
            <a:ext cx="2709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Es </a:t>
            </a:r>
            <a:r>
              <a:rPr lang="de-DE" b="1" dirty="0">
                <a:solidFill>
                  <a:srgbClr val="C00000"/>
                </a:solidFill>
              </a:rPr>
              <a:t>widerspricht</a:t>
            </a:r>
            <a:r>
              <a:rPr lang="de-DE" b="1" dirty="0">
                <a:solidFill>
                  <a:srgbClr val="002060"/>
                </a:solidFill>
              </a:rPr>
              <a:t> den bisherigen Ergebnissen.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DBC1D83-C649-4A64-A2DA-ADC1171BAC0F}"/>
              </a:ext>
            </a:extLst>
          </p:cNvPr>
          <p:cNvSpPr/>
          <p:nvPr/>
        </p:nvSpPr>
        <p:spPr>
          <a:xfrm>
            <a:off x="10335248" y="420546"/>
            <a:ext cx="459445" cy="102535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0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9B5A9C3-CC6A-49AD-8BBD-15BAF77B9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76" y="3282655"/>
            <a:ext cx="1650390" cy="2529938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6814938" y="3282655"/>
            <a:ext cx="1795662" cy="2741893"/>
            <a:chOff x="6814938" y="3282655"/>
            <a:chExt cx="1795662" cy="2741893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B06372F7-7225-4426-B7B8-CBC3DD468669}"/>
                </a:ext>
              </a:extLst>
            </p:cNvPr>
            <p:cNvSpPr txBox="1"/>
            <p:nvPr/>
          </p:nvSpPr>
          <p:spPr>
            <a:xfrm>
              <a:off x="7054173" y="5762938"/>
              <a:ext cx="1556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solidFill>
                    <a:srgbClr val="002060"/>
                  </a:solidFill>
                </a:rPr>
                <a:t>Minsky</a:t>
              </a:r>
              <a:r>
                <a:rPr lang="de-DE" sz="1100" i="1" dirty="0">
                  <a:solidFill>
                    <a:srgbClr val="002060"/>
                  </a:solidFill>
                </a:rPr>
                <a:t> &amp; </a:t>
              </a:r>
              <a:r>
                <a:rPr lang="de-DE" sz="1100" i="1" dirty="0" err="1">
                  <a:solidFill>
                    <a:srgbClr val="002060"/>
                  </a:solidFill>
                </a:rPr>
                <a:t>Papert</a:t>
              </a:r>
              <a:r>
                <a:rPr lang="de-DE" sz="1100" i="1" dirty="0">
                  <a:solidFill>
                    <a:srgbClr val="002060"/>
                  </a:solidFill>
                </a:rPr>
                <a:t>, 1969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9EA328F-F320-4C72-8C82-966745DD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938" y="3282655"/>
              <a:ext cx="1650390" cy="2529939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1ECCCA0-FDE3-4BA2-992D-B166632C4768}"/>
              </a:ext>
            </a:extLst>
          </p:cNvPr>
          <p:cNvSpPr txBox="1"/>
          <p:nvPr/>
        </p:nvSpPr>
        <p:spPr>
          <a:xfrm>
            <a:off x="721480" y="1279755"/>
            <a:ext cx="106323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 err="1">
                <a:solidFill>
                  <a:srgbClr val="002060"/>
                </a:solidFill>
              </a:rPr>
              <a:t>Perzeptron</a:t>
            </a:r>
            <a:r>
              <a:rPr lang="de-DE" sz="2000" b="1" dirty="0">
                <a:solidFill>
                  <a:srgbClr val="002060"/>
                </a:solidFill>
              </a:rPr>
              <a:t> hatte bestimmte spezifische Unzulänglichkeiten, ein einschichtiges neuronales Netzwerk nicht kann: 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Lernen, das XOR-Gatter zu simulieren</a:t>
            </a:r>
          </a:p>
          <a:p>
            <a:pPr marL="342900" indent="-342900">
              <a:buAutoNum type="arabicParenBoth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auf der Grundlage der (digitalen) Konnektivität solche Figuren unterscheiden wie: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A75B49-A6C8-4548-A27C-4341753E0881}"/>
              </a:ext>
            </a:extLst>
          </p:cNvPr>
          <p:cNvSpPr txBox="1"/>
          <p:nvPr/>
        </p:nvSpPr>
        <p:spPr>
          <a:xfrm>
            <a:off x="1425712" y="3552125"/>
            <a:ext cx="3148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Eine zusammenhängende Spiralregion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4CBC61-CADF-4DF1-8FC8-479971A3FDE9}"/>
              </a:ext>
            </a:extLst>
          </p:cNvPr>
          <p:cNvSpPr txBox="1"/>
          <p:nvPr/>
        </p:nvSpPr>
        <p:spPr>
          <a:xfrm>
            <a:off x="1425712" y="4852044"/>
            <a:ext cx="3313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Zwei getrennte zusammenhängende Spiralregionen</a:t>
            </a:r>
          </a:p>
        </p:txBody>
      </p:sp>
      <p:cxnSp>
        <p:nvCxnSpPr>
          <p:cNvPr id="14" name="Gerader Verbinder 13"/>
          <p:cNvCxnSpPr/>
          <p:nvPr/>
        </p:nvCxnSpPr>
        <p:spPr>
          <a:xfrm>
            <a:off x="1502875" y="4571994"/>
            <a:ext cx="684442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Microsoft Office PowerPoint</Application>
  <PresentationFormat>Breitbild</PresentationFormat>
  <Paragraphs>225</Paragraphs>
  <Slides>20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Cambria Math</vt:lpstr>
      <vt:lpstr>等线</vt:lpstr>
      <vt:lpstr>LMRoman10-Regular-Identity-H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894</cp:revision>
  <cp:lastPrinted>2024-01-22T13:41:02Z</cp:lastPrinted>
  <dcterms:created xsi:type="dcterms:W3CDTF">2023-10-23T19:24:11Z</dcterms:created>
  <dcterms:modified xsi:type="dcterms:W3CDTF">2024-03-06T14:04:26Z</dcterms:modified>
</cp:coreProperties>
</file>